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2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notesSlides/notesSlide3.xml" ContentType="application/vnd.openxmlformats-officedocument.presentationml.notesSlide+xml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895" r:id="rId2"/>
    <p:sldMasterId id="2147483910" r:id="rId3"/>
  </p:sldMasterIdLst>
  <p:notesMasterIdLst>
    <p:notesMasterId r:id="rId44"/>
  </p:notesMasterIdLst>
  <p:handoutMasterIdLst>
    <p:handoutMasterId r:id="rId45"/>
  </p:handoutMasterIdLst>
  <p:sldIdLst>
    <p:sldId id="533" r:id="rId4"/>
    <p:sldId id="703" r:id="rId5"/>
    <p:sldId id="775" r:id="rId6"/>
    <p:sldId id="776" r:id="rId7"/>
    <p:sldId id="774" r:id="rId8"/>
    <p:sldId id="702" r:id="rId9"/>
    <p:sldId id="773" r:id="rId10"/>
    <p:sldId id="777" r:id="rId11"/>
    <p:sldId id="701" r:id="rId12"/>
    <p:sldId id="521" r:id="rId13"/>
    <p:sldId id="771" r:id="rId14"/>
    <p:sldId id="472" r:id="rId15"/>
    <p:sldId id="574" r:id="rId16"/>
    <p:sldId id="757" r:id="rId17"/>
    <p:sldId id="735" r:id="rId18"/>
    <p:sldId id="760" r:id="rId19"/>
    <p:sldId id="490" r:id="rId20"/>
    <p:sldId id="765" r:id="rId21"/>
    <p:sldId id="592" r:id="rId22"/>
    <p:sldId id="599" r:id="rId23"/>
    <p:sldId id="661" r:id="rId24"/>
    <p:sldId id="755" r:id="rId25"/>
    <p:sldId id="756" r:id="rId26"/>
    <p:sldId id="680" r:id="rId27"/>
    <p:sldId id="459" r:id="rId28"/>
    <p:sldId id="600" r:id="rId29"/>
    <p:sldId id="593" r:id="rId30"/>
    <p:sldId id="772" r:id="rId31"/>
    <p:sldId id="694" r:id="rId32"/>
    <p:sldId id="695" r:id="rId33"/>
    <p:sldId id="696" r:id="rId34"/>
    <p:sldId id="697" r:id="rId35"/>
    <p:sldId id="698" r:id="rId36"/>
    <p:sldId id="699" r:id="rId37"/>
    <p:sldId id="753" r:id="rId38"/>
    <p:sldId id="620" r:id="rId39"/>
    <p:sldId id="769" r:id="rId40"/>
    <p:sldId id="770" r:id="rId41"/>
    <p:sldId id="778" r:id="rId42"/>
    <p:sldId id="779" r:id="rId43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FF33"/>
    <a:srgbClr val="000000"/>
    <a:srgbClr val="FFFF00"/>
    <a:srgbClr val="C94E45"/>
    <a:srgbClr val="EAEAEA"/>
    <a:srgbClr val="FF006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727" autoAdjust="0"/>
    <p:restoredTop sz="97163" autoAdjust="0"/>
  </p:normalViewPr>
  <p:slideViewPr>
    <p:cSldViewPr>
      <p:cViewPr varScale="1">
        <p:scale>
          <a:sx n="98" d="100"/>
          <a:sy n="98" d="100"/>
        </p:scale>
        <p:origin x="-25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wmf"/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Relationship Id="rId2" Type="http://schemas.openxmlformats.org/officeDocument/2006/relationships/image" Target="../media/image95.wmf"/><Relationship Id="rId3" Type="http://schemas.openxmlformats.org/officeDocument/2006/relationships/image" Target="../media/image9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1" Type="http://schemas.openxmlformats.org/officeDocument/2006/relationships/image" Target="../media/image98.wmf"/><Relationship Id="rId2" Type="http://schemas.openxmlformats.org/officeDocument/2006/relationships/image" Target="../media/image9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emf"/><Relationship Id="rId5" Type="http://schemas.openxmlformats.org/officeDocument/2006/relationships/image" Target="../media/image119.emf"/><Relationship Id="rId6" Type="http://schemas.openxmlformats.org/officeDocument/2006/relationships/image" Target="../media/image120.emf"/><Relationship Id="rId1" Type="http://schemas.openxmlformats.org/officeDocument/2006/relationships/image" Target="../media/image115.emf"/><Relationship Id="rId2" Type="http://schemas.openxmlformats.org/officeDocument/2006/relationships/image" Target="../media/image116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7" Type="http://schemas.openxmlformats.org/officeDocument/2006/relationships/image" Target="../media/image127.emf"/><Relationship Id="rId8" Type="http://schemas.openxmlformats.org/officeDocument/2006/relationships/image" Target="../media/image128.emf"/><Relationship Id="rId1" Type="http://schemas.openxmlformats.org/officeDocument/2006/relationships/image" Target="../media/image121.emf"/><Relationship Id="rId2" Type="http://schemas.openxmlformats.org/officeDocument/2006/relationships/image" Target="../media/image12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6" Type="http://schemas.openxmlformats.org/officeDocument/2006/relationships/image" Target="../media/image48.wmf"/><Relationship Id="rId1" Type="http://schemas.openxmlformats.org/officeDocument/2006/relationships/image" Target="../media/image43.wmf"/><Relationship Id="rId2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1" Type="http://schemas.openxmlformats.org/officeDocument/2006/relationships/image" Target="../media/image49.wmf"/><Relationship Id="rId2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image" Target="../media/image59.wmf"/><Relationship Id="rId2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r>
              <a:rPr lang="ru-RU"/>
              <a:t>RDMS CMS Collaboration Conference, Minsk, November 29, 2004 </a:t>
            </a:r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26F238-204C-4B79-B3D6-22BC6A37C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35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r>
              <a:rPr lang="ru-RU"/>
              <a:t>RDMS CMS Collaboration Conference, Minsk, November 29, 2004 </a:t>
            </a:r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00BDDE-5F7A-480B-8557-C81FBDC0A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08240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RDMS CMS Collaboration Conference, Minsk, November 29, 2004 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5A0219-4706-4B2B-8EAC-2D49DE5A18EA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6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73100"/>
            <a:ext cx="4603750" cy="3452813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  <a:noFill/>
          <a:ln/>
        </p:spPr>
        <p:txBody>
          <a:bodyPr lIns="95321" tIns="47661" rIns="95321" bIns="47661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385" y="4354006"/>
            <a:ext cx="5080891" cy="4128646"/>
          </a:xfrm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b="0" smtClean="0">
                <a:solidFill>
                  <a:srgbClr val="E0D3BA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fld id="{EDBE1EA3-00DA-4FAD-83EF-DCC4DDC93D8F}" type="datetimeFigureOut">
              <a:rPr lang="en-US"/>
              <a:pPr/>
              <a:t>05.03.14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EBDDC3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rgbClr val="E0D3BA"/>
                </a:solidFill>
              </a:defRPr>
            </a:lvl1pPr>
          </a:lstStyle>
          <a:p>
            <a:fld id="{B062AB68-10EF-48B9-A98E-839575AD1F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025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F9E4DB0B-A9D5-4731-B645-90038CFE3B6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76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0221D8BE-E730-42E7-B76E-6AA93B8663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1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1258888" y="1412875"/>
            <a:ext cx="7772400" cy="720725"/>
          </a:xfrm>
        </p:spPr>
        <p:txBody>
          <a:bodyPr anchorCtr="1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Rectangle 156"/>
          <p:cNvSpPr>
            <a:spLocks noGrp="1" noChangeArrowheads="1"/>
          </p:cNvSpPr>
          <p:nvPr>
            <p:ph type="ftr" sz="quarter" idx="10"/>
          </p:nvPr>
        </p:nvSpPr>
        <p:spPr>
          <a:xfrm>
            <a:off x="71438" y="6553200"/>
            <a:ext cx="7885112" cy="26035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15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6597650"/>
            <a:ext cx="900112" cy="26035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defRPr>
            </a:lvl1pPr>
          </a:lstStyle>
          <a:p>
            <a:fld id="{9F872CE0-102B-4907-86AF-EE95C2A8FCB0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40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b="0"/>
            </a:lvl1pPr>
          </a:lstStyle>
          <a:p>
            <a:fld id="{FB064705-E09B-4376-8629-9386D681D42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b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775F55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b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srgbClr val="775F55">
                    <a:shade val="90000"/>
                  </a:srgbClr>
                </a:solidFill>
              </a:rPr>
              <a:t>M.Savina, May 26, BH 2009</a:t>
            </a:r>
          </a:p>
        </p:txBody>
      </p:sp>
    </p:spTree>
    <p:extLst>
      <p:ext uri="{BB962C8B-B14F-4D97-AF65-F5344CB8AC3E}">
        <p14:creationId xmlns:p14="http://schemas.microsoft.com/office/powerpoint/2010/main" val="2142482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9DD5F3-4F95-4C57-961A-1DDC6FC1E881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DC98A-92A8-468F-85EA-38F8F9CAB324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86475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204B52-8CA5-4468-8892-1E38C9C7C14D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56605-D4B4-42A5-B3BE-1933B2FFD9AC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32613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EC9880-628D-492B-BF99-E290C77B1F56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E1914-7C01-49D8-8789-1E24CD0D427F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15480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D0FA04-13ED-4E5E-8355-1286AD98DFC1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3640E-65CA-4A90-AC06-C15E17D1B879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55632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A9F2BD-9E5C-4E15-8423-290FB934AAD8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740B7-2B02-4438-A2AA-07895DACA2CD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24764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07CC9F-DEEC-4489-A889-449C03AC6234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F4827-A209-4864-9711-9949B45D9EB5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93702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FF714588-FB0D-4705-89F8-D9CE2D58E3A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909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DE3C72-F8A1-4BF9-8934-887379D27CF7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41242-57D9-410C-B8A0-8956EBCE1D0D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51569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287D0-07E6-459E-952E-14299DE02BE2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2C7C0-00C3-4D00-B403-85113EBEB4F4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40869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6A457-9FB2-4182-95CA-6509CFE811CD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F57C4-221B-458D-AAF6-B6113B532087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32872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1303C9-7F55-465D-94EE-4468E1A975A5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7D510-69F5-4D95-B4D0-F467EF60328D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25045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4513" y="-26988"/>
            <a:ext cx="2286000" cy="57499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13" y="-26988"/>
            <a:ext cx="6705600" cy="57499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911C87-9682-438A-80DC-28261DDEE140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8B028-4DB0-4FB0-8095-498D3A77823A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9881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6513" y="-26988"/>
            <a:ext cx="9144000" cy="57499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C9445B-5A8E-4019-87FD-1F2BFBC46E0D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925" y="6597650"/>
            <a:ext cx="8640763" cy="2603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8713" y="6597650"/>
            <a:ext cx="395287" cy="260350"/>
          </a:xfrm>
        </p:spPr>
        <p:txBody>
          <a:bodyPr/>
          <a:lstStyle>
            <a:lvl1pPr>
              <a:defRPr/>
            </a:lvl1pPr>
          </a:lstStyle>
          <a:p>
            <a:fld id="{EFAE6B5E-B898-4962-9249-41A36CA72ABB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36916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3" y="-26988"/>
            <a:ext cx="9144000" cy="6477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878AAD-D221-48F3-94FC-B67EBC70E7BD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925" y="6597650"/>
            <a:ext cx="8640763" cy="2603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8713" y="6597650"/>
            <a:ext cx="395287" cy="260350"/>
          </a:xfrm>
        </p:spPr>
        <p:txBody>
          <a:bodyPr/>
          <a:lstStyle>
            <a:lvl1pPr>
              <a:defRPr/>
            </a:lvl1pPr>
          </a:lstStyle>
          <a:p>
            <a:fld id="{4E90B936-36D2-497A-9814-42F2095EFE2A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04137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3" y="-26988"/>
            <a:ext cx="9144000" cy="6477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196975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353536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ECFE3A-7403-4913-9762-772900AB5B84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925" y="6597650"/>
            <a:ext cx="8640763" cy="2603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48713" y="6597650"/>
            <a:ext cx="395287" cy="260350"/>
          </a:xfrm>
        </p:spPr>
        <p:txBody>
          <a:bodyPr/>
          <a:lstStyle>
            <a:lvl1pPr>
              <a:defRPr/>
            </a:lvl1pPr>
          </a:lstStyle>
          <a:p>
            <a:fld id="{55799F9F-D688-40C3-A572-2C19A8884517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25284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9DD5F3-4F95-4C57-961A-1DDC6FC1E881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DC98A-92A8-468F-85EA-38F8F9CAB324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11463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204B52-8CA5-4468-8892-1E38C9C7C14D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56605-D4B4-42A5-B3BE-1933B2FFD9AC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98665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rgbClr val="EBDDC3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EBDDC3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rgbClr val="E0D3BA"/>
                </a:solidFill>
              </a:defRPr>
            </a:lvl1pPr>
          </a:lstStyle>
          <a:p>
            <a:fld id="{FDFBBBB0-1E6F-4F4A-A723-B91F1933895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822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EC9880-628D-492B-BF99-E290C77B1F56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E1914-7C01-49D8-8789-1E24CD0D427F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75537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D0FA04-13ED-4E5E-8355-1286AD98DFC1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3640E-65CA-4A90-AC06-C15E17D1B879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84558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A9F2BD-9E5C-4E15-8423-290FB934AAD8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740B7-2B02-4438-A2AA-07895DACA2CD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63695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07CC9F-DEEC-4489-A889-449C03AC6234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F4827-A209-4864-9711-9949B45D9EB5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74346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DE3C72-F8A1-4BF9-8934-887379D27CF7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41242-57D9-410C-B8A0-8956EBCE1D0D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07688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287D0-07E6-459E-952E-14299DE02BE2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2C7C0-00C3-4D00-B403-85113EBEB4F4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55650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6A457-9FB2-4182-95CA-6509CFE811CD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F57C4-221B-458D-AAF6-B6113B532087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56362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1303C9-7F55-465D-94EE-4468E1A975A5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7D510-69F5-4D95-B4D0-F467EF60328D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80722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4513" y="-26988"/>
            <a:ext cx="2286000" cy="57499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13" y="-26988"/>
            <a:ext cx="6705600" cy="57499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911C87-9682-438A-80DC-28261DDEE140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8B028-4DB0-4FB0-8095-498D3A77823A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00945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6513" y="-26988"/>
            <a:ext cx="9144000" cy="57499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C9445B-5A8E-4019-87FD-1F2BFBC46E0D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925" y="6597650"/>
            <a:ext cx="8640763" cy="2603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8713" y="6597650"/>
            <a:ext cx="395287" cy="260350"/>
          </a:xfrm>
        </p:spPr>
        <p:txBody>
          <a:bodyPr/>
          <a:lstStyle>
            <a:lvl1pPr>
              <a:defRPr/>
            </a:lvl1pPr>
          </a:lstStyle>
          <a:p>
            <a:fld id="{EFAE6B5E-B898-4962-9249-41A36CA72ABB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47585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120B02BB-08DD-4AD8-A1EE-C4EAFB776BD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747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3" y="-26988"/>
            <a:ext cx="9144000" cy="6477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878AAD-D221-48F3-94FC-B67EBC70E7BD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925" y="6597650"/>
            <a:ext cx="8640763" cy="2603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48713" y="6597650"/>
            <a:ext cx="395287" cy="260350"/>
          </a:xfrm>
        </p:spPr>
        <p:txBody>
          <a:bodyPr/>
          <a:lstStyle>
            <a:lvl1pPr>
              <a:defRPr/>
            </a:lvl1pPr>
          </a:lstStyle>
          <a:p>
            <a:fld id="{4E90B936-36D2-497A-9814-42F2095EFE2A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33223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3" y="-26988"/>
            <a:ext cx="9144000" cy="6477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196975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353536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ECFE3A-7403-4913-9762-772900AB5B84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925" y="6597650"/>
            <a:ext cx="8640763" cy="2603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48713" y="6597650"/>
            <a:ext cx="395287" cy="260350"/>
          </a:xfrm>
        </p:spPr>
        <p:txBody>
          <a:bodyPr/>
          <a:lstStyle>
            <a:lvl1pPr>
              <a:defRPr/>
            </a:lvl1pPr>
          </a:lstStyle>
          <a:p>
            <a:fld id="{55799F9F-D688-40C3-A572-2C19A8884517}" type="slidenum">
              <a:rPr lang="ru-RU" altLang="ru-RU">
                <a:solidFill>
                  <a:srgbClr val="808080"/>
                </a:solidFill>
              </a:rPr>
              <a:pPr/>
              <a:t>‹#›</a:t>
            </a:fld>
            <a:endParaRPr lang="ru-RU" alt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5729"/>
      </p:ext>
    </p:extLst>
  </p:cSld>
  <p:clrMapOvr>
    <a:masterClrMapping/>
  </p:clrMapOvr>
  <p:transition xmlns:p14="http://schemas.microsoft.com/office/powerpoint/2010/main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5E258EB-F3B7-4B18-8ECC-79B2429EFCB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80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BE89310A-54E5-421F-9C44-532E94CB87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9F2AD34B-3EEC-4D4C-AF36-7439B9149AF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5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ABCE4A60-6789-42E5-806E-B5E7E2808CD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71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>
            <a:spLocks/>
          </p:cNvSpPr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5257800 w 5257800"/>
              <a:gd name="T1" fmla="*/ 2057400 h 4114800"/>
              <a:gd name="T2" fmla="*/ 2628900 w 5257800"/>
              <a:gd name="T3" fmla="*/ 4114800 h 4114800"/>
              <a:gd name="T4" fmla="*/ 0 w 5257800"/>
              <a:gd name="T5" fmla="*/ 2057400 h 4114800"/>
              <a:gd name="T6" fmla="*/ 2628900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endParaRPr lang="ru-RU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Прямоугольный треугольник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63500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b="1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b="1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b="1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 b="0"/>
            </a:lvl1pPr>
          </a:lstStyle>
          <a:p>
            <a:fld id="{B896673C-0B99-4908-8B94-0EF667C6FB3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2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3.png"/><Relationship Id="rId17" Type="http://schemas.openxmlformats.org/officeDocument/2006/relationships/image" Target="../media/image4.w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theme" Target="../theme/theme3.xml"/><Relationship Id="rId16" Type="http://schemas.openxmlformats.org/officeDocument/2006/relationships/image" Target="../media/image3.png"/><Relationship Id="rId17" Type="http://schemas.openxmlformats.org/officeDocument/2006/relationships/image" Target="../media/image4.wmf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b="1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b="1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b="1">
                <a:solidFill>
                  <a:srgbClr val="775F55">
                    <a:shade val="90000"/>
                  </a:srgb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b="1">
                <a:solidFill>
                  <a:srgbClr val="775F55">
                    <a:shade val="90000"/>
                  </a:srgb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M.Savina, May 26, BH 2009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715A51"/>
                </a:solidFill>
              </a:defRPr>
            </a:lvl1pPr>
          </a:lstStyle>
          <a:p>
            <a:fld id="{AD169D5E-FA32-4A5D-B1ED-2EA587B07864}" type="slidenum">
              <a:rPr lang="ru-RU">
                <a:ea typeface="ＭＳ Ｐゴシック" pitchFamily="34" charset="-128"/>
              </a:rPr>
              <a:pPr/>
              <a:t>‹#›</a:t>
            </a:fld>
            <a:endParaRPr lang="ru-RU">
              <a:ea typeface="ＭＳ Ｐゴシック" pitchFamily="34" charset="-128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58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3" r:id="rId12"/>
    <p:sldLayoutId id="214748392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D8B25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13" y="-26988"/>
            <a:ext cx="9144000" cy="64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  Образец текста</a:t>
            </a:r>
          </a:p>
          <a:p>
            <a:pPr lvl="2"/>
            <a:r>
              <a:rPr lang="ru-RU" altLang="ru-RU" smtClean="0"/>
              <a:t> Второй уровень</a:t>
            </a:r>
          </a:p>
          <a:p>
            <a:pPr lvl="3"/>
            <a:r>
              <a:rPr lang="ru-RU" altLang="ru-RU" smtClean="0"/>
              <a:t> Третий уровень</a:t>
            </a:r>
          </a:p>
          <a:p>
            <a:pPr lvl="4"/>
            <a:r>
              <a:rPr lang="ru-RU" altLang="ru-RU" smtClean="0"/>
              <a:t>  Четвертый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fld id="{62F28125-1F99-4F00-A186-DCD5B4CFD15A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925" y="6597650"/>
            <a:ext cx="86407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ru-RU" altLang="ru-RU" b="1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597650"/>
            <a:ext cx="3952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872110B-9160-4EC3-A86C-2CD927E3D13A}" type="slidenum">
              <a:rPr lang="ru-RU" altLang="ru-RU" b="1">
                <a:solidFill>
                  <a:srgbClr val="808080"/>
                </a:solidFill>
              </a:rPr>
              <a:pPr/>
              <a:t>‹#›</a:t>
            </a:fld>
            <a:endParaRPr lang="ru-RU" altLang="ru-RU" b="1">
              <a:solidFill>
                <a:srgbClr val="808080"/>
              </a:solidFill>
            </a:endParaRPr>
          </a:p>
        </p:txBody>
      </p:sp>
      <p:pic>
        <p:nvPicPr>
          <p:cNvPr id="1032" name="Picture 8"/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457200" y="6597650"/>
            <a:ext cx="82296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400" b="1">
              <a:solidFill>
                <a:srgbClr val="000000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0"/>
            <a:ext cx="6889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24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</p:sldLayoutIdLst>
  <p:transition xmlns:p14="http://schemas.microsoft.com/office/powerpoint/2010/main">
    <p:strips dir="ru"/>
  </p:transition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q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 2" pitchFamily="18" charset="2"/>
        <a:buChar char="P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13" y="-26988"/>
            <a:ext cx="9144000" cy="64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  Образец текста</a:t>
            </a:r>
          </a:p>
          <a:p>
            <a:pPr lvl="2"/>
            <a:r>
              <a:rPr lang="ru-RU" altLang="ru-RU" smtClean="0"/>
              <a:t> Второй уровень</a:t>
            </a:r>
          </a:p>
          <a:p>
            <a:pPr lvl="3"/>
            <a:r>
              <a:rPr lang="ru-RU" altLang="ru-RU" smtClean="0"/>
              <a:t> Третий уровень</a:t>
            </a:r>
          </a:p>
          <a:p>
            <a:pPr lvl="4"/>
            <a:r>
              <a:rPr lang="ru-RU" altLang="ru-RU" smtClean="0"/>
              <a:t>  Четвертый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fld id="{62F28125-1F99-4F00-A186-DCD5B4CFD15A}" type="datetime1">
              <a:rPr lang="ru-RU" altLang="ru-RU">
                <a:solidFill>
                  <a:srgbClr val="000000"/>
                </a:solidFill>
              </a:rPr>
              <a:pPr/>
              <a:t>05.03.14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925" y="6597650"/>
            <a:ext cx="86407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ru-RU" altLang="ru-RU" b="1">
                <a:solidFill>
                  <a:srgbClr val="808080"/>
                </a:solidFill>
              </a:rPr>
              <a:t>Sergei Shmatov, Search for Extra Dimensions..,  ICHEP2006, Moscow, 29 July  2006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597650"/>
            <a:ext cx="3952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D872110B-9160-4EC3-A86C-2CD927E3D13A}" type="slidenum">
              <a:rPr lang="ru-RU" altLang="ru-RU" b="1">
                <a:solidFill>
                  <a:srgbClr val="808080"/>
                </a:solidFill>
              </a:rPr>
              <a:pPr/>
              <a:t>‹#›</a:t>
            </a:fld>
            <a:endParaRPr lang="ru-RU" altLang="ru-RU" b="1">
              <a:solidFill>
                <a:srgbClr val="808080"/>
              </a:solidFill>
            </a:endParaRPr>
          </a:p>
        </p:txBody>
      </p:sp>
      <p:pic>
        <p:nvPicPr>
          <p:cNvPr id="1032" name="Picture 8"/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457200" y="6597650"/>
            <a:ext cx="8229600" cy="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400" b="1">
              <a:solidFill>
                <a:srgbClr val="000000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0"/>
            <a:ext cx="6889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89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</p:sldLayoutIdLst>
  <p:transition xmlns:p14="http://schemas.microsoft.com/office/powerpoint/2010/main">
    <p:strips dir="ru"/>
  </p:transition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q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 2" pitchFamily="18" charset="2"/>
        <a:buChar char="P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.bin"/><Relationship Id="rId12" Type="http://schemas.openxmlformats.org/officeDocument/2006/relationships/image" Target="../media/image47.wmf"/><Relationship Id="rId13" Type="http://schemas.openxmlformats.org/officeDocument/2006/relationships/oleObject" Target="../embeddings/oleObject22.bin"/><Relationship Id="rId14" Type="http://schemas.openxmlformats.org/officeDocument/2006/relationships/image" Target="../media/image48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7.bin"/><Relationship Id="rId4" Type="http://schemas.openxmlformats.org/officeDocument/2006/relationships/image" Target="../media/image43.w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44.w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45.w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46.w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7.bin"/><Relationship Id="rId12" Type="http://schemas.openxmlformats.org/officeDocument/2006/relationships/image" Target="../media/image53.emf"/><Relationship Id="rId13" Type="http://schemas.openxmlformats.org/officeDocument/2006/relationships/image" Target="../media/image5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23.bin"/><Relationship Id="rId4" Type="http://schemas.openxmlformats.org/officeDocument/2006/relationships/image" Target="../media/image49.w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51.emf"/><Relationship Id="rId9" Type="http://schemas.openxmlformats.org/officeDocument/2006/relationships/oleObject" Target="../embeddings/oleObject26.bin"/><Relationship Id="rId10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w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5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59.w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60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61.emf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6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oleObject" Target="../embeddings/oleObject34.bin"/><Relationship Id="rId7" Type="http://schemas.openxmlformats.org/officeDocument/2006/relationships/image" Target="../media/image63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70.e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71.e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72.emf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7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3.bin"/><Relationship Id="rId12" Type="http://schemas.openxmlformats.org/officeDocument/2006/relationships/image" Target="../media/image7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9.bin"/><Relationship Id="rId4" Type="http://schemas.openxmlformats.org/officeDocument/2006/relationships/image" Target="../media/image74.e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75.emf"/><Relationship Id="rId7" Type="http://schemas.openxmlformats.org/officeDocument/2006/relationships/oleObject" Target="../embeddings/oleObject41.bin"/><Relationship Id="rId8" Type="http://schemas.openxmlformats.org/officeDocument/2006/relationships/image" Target="../media/image76.emf"/><Relationship Id="rId9" Type="http://schemas.openxmlformats.org/officeDocument/2006/relationships/oleObject" Target="../embeddings/oleObject42.bin"/><Relationship Id="rId10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oleObject" Target="../embeddings/oleObject44.bin"/><Relationship Id="rId5" Type="http://schemas.openxmlformats.org/officeDocument/2006/relationships/image" Target="../media/image79.emf"/><Relationship Id="rId6" Type="http://schemas.openxmlformats.org/officeDocument/2006/relationships/oleObject" Target="../embeddings/oleObject45.bin"/><Relationship Id="rId7" Type="http://schemas.openxmlformats.org/officeDocument/2006/relationships/image" Target="../media/image80.emf"/><Relationship Id="rId8" Type="http://schemas.openxmlformats.org/officeDocument/2006/relationships/oleObject" Target="../embeddings/oleObject46.bin"/><Relationship Id="rId9" Type="http://schemas.openxmlformats.org/officeDocument/2006/relationships/image" Target="../media/image8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png"/><Relationship Id="rId5" Type="http://schemas.openxmlformats.org/officeDocument/2006/relationships/image" Target="../media/image8.wmf"/><Relationship Id="rId6" Type="http://schemas.openxmlformats.org/officeDocument/2006/relationships/image" Target="../media/image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emf"/><Relationship Id="rId9" Type="http://schemas.openxmlformats.org/officeDocument/2006/relationships/image" Target="../media/image10.jpe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83.wmf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oleObject" Target="../embeddings/oleObject48.bin"/><Relationship Id="rId6" Type="http://schemas.openxmlformats.org/officeDocument/2006/relationships/image" Target="../media/image88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4" Type="http://schemas.openxmlformats.org/officeDocument/2006/relationships/oleObject" Target="../embeddings/oleObject49.bin"/><Relationship Id="rId5" Type="http://schemas.openxmlformats.org/officeDocument/2006/relationships/image" Target="../media/image94.wmf"/><Relationship Id="rId6" Type="http://schemas.openxmlformats.org/officeDocument/2006/relationships/oleObject" Target="../embeddings/oleObject50.bin"/><Relationship Id="rId7" Type="http://schemas.openxmlformats.org/officeDocument/2006/relationships/image" Target="../media/image95.wmf"/><Relationship Id="rId8" Type="http://schemas.openxmlformats.org/officeDocument/2006/relationships/oleObject" Target="../embeddings/oleObject51.bin"/><Relationship Id="rId9" Type="http://schemas.openxmlformats.org/officeDocument/2006/relationships/image" Target="../media/image96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98.w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99.wmf"/><Relationship Id="rId7" Type="http://schemas.openxmlformats.org/officeDocument/2006/relationships/oleObject" Target="../embeddings/oleObject54.bin"/><Relationship Id="rId8" Type="http://schemas.openxmlformats.org/officeDocument/2006/relationships/image" Target="../media/image100.emf"/><Relationship Id="rId9" Type="http://schemas.openxmlformats.org/officeDocument/2006/relationships/oleObject" Target="../embeddings/oleObject55.bin"/><Relationship Id="rId10" Type="http://schemas.openxmlformats.org/officeDocument/2006/relationships/image" Target="../media/image101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15.e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16.emf"/><Relationship Id="rId15" Type="http://schemas.openxmlformats.org/officeDocument/2006/relationships/oleObject" Target="../embeddings/oleObject9.bin"/><Relationship Id="rId16" Type="http://schemas.openxmlformats.org/officeDocument/2006/relationships/image" Target="../media/image17.emf"/><Relationship Id="rId17" Type="http://schemas.openxmlformats.org/officeDocument/2006/relationships/oleObject" Target="../embeddings/oleObject10.bin"/><Relationship Id="rId18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emf"/><Relationship Id="rId3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emf"/><Relationship Id="rId3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emf"/><Relationship Id="rId3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emf"/><Relationship Id="rId3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0.bin"/><Relationship Id="rId12" Type="http://schemas.openxmlformats.org/officeDocument/2006/relationships/image" Target="../media/image119.emf"/><Relationship Id="rId13" Type="http://schemas.openxmlformats.org/officeDocument/2006/relationships/oleObject" Target="../embeddings/oleObject61.bin"/><Relationship Id="rId14" Type="http://schemas.openxmlformats.org/officeDocument/2006/relationships/image" Target="../media/image120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56.bin"/><Relationship Id="rId4" Type="http://schemas.openxmlformats.org/officeDocument/2006/relationships/image" Target="../media/image115.emf"/><Relationship Id="rId5" Type="http://schemas.openxmlformats.org/officeDocument/2006/relationships/oleObject" Target="../embeddings/oleObject57.bin"/><Relationship Id="rId6" Type="http://schemas.openxmlformats.org/officeDocument/2006/relationships/image" Target="../media/image116.emf"/><Relationship Id="rId7" Type="http://schemas.openxmlformats.org/officeDocument/2006/relationships/oleObject" Target="../embeddings/oleObject58.bin"/><Relationship Id="rId8" Type="http://schemas.openxmlformats.org/officeDocument/2006/relationships/image" Target="../media/image117.emf"/><Relationship Id="rId9" Type="http://schemas.openxmlformats.org/officeDocument/2006/relationships/oleObject" Target="../embeddings/oleObject59.bin"/><Relationship Id="rId10" Type="http://schemas.openxmlformats.org/officeDocument/2006/relationships/image" Target="../media/image118.emf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4.bin"/><Relationship Id="rId20" Type="http://schemas.openxmlformats.org/officeDocument/2006/relationships/oleObject" Target="../embeddings/oleObject69.bin"/><Relationship Id="rId21" Type="http://schemas.openxmlformats.org/officeDocument/2006/relationships/image" Target="../media/image128.emf"/><Relationship Id="rId10" Type="http://schemas.openxmlformats.org/officeDocument/2006/relationships/image" Target="../media/image123.emf"/><Relationship Id="rId11" Type="http://schemas.openxmlformats.org/officeDocument/2006/relationships/oleObject" Target="../embeddings/oleObject65.bin"/><Relationship Id="rId12" Type="http://schemas.openxmlformats.org/officeDocument/2006/relationships/image" Target="../media/image124.emf"/><Relationship Id="rId13" Type="http://schemas.openxmlformats.org/officeDocument/2006/relationships/oleObject" Target="../embeddings/oleObject66.bin"/><Relationship Id="rId14" Type="http://schemas.openxmlformats.org/officeDocument/2006/relationships/image" Target="../media/image125.emf"/><Relationship Id="rId15" Type="http://schemas.openxmlformats.org/officeDocument/2006/relationships/image" Target="../media/image131.png"/><Relationship Id="rId16" Type="http://schemas.openxmlformats.org/officeDocument/2006/relationships/oleObject" Target="../embeddings/oleObject67.bin"/><Relationship Id="rId17" Type="http://schemas.openxmlformats.org/officeDocument/2006/relationships/image" Target="../media/image126.emf"/><Relationship Id="rId18" Type="http://schemas.openxmlformats.org/officeDocument/2006/relationships/oleObject" Target="../embeddings/oleObject68.bin"/><Relationship Id="rId19" Type="http://schemas.openxmlformats.org/officeDocument/2006/relationships/image" Target="../media/image127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9.wmf"/><Relationship Id="rId4" Type="http://schemas.openxmlformats.org/officeDocument/2006/relationships/image" Target="../media/image130.wmf"/><Relationship Id="rId5" Type="http://schemas.openxmlformats.org/officeDocument/2006/relationships/oleObject" Target="../embeddings/oleObject62.bin"/><Relationship Id="rId6" Type="http://schemas.openxmlformats.org/officeDocument/2006/relationships/image" Target="../media/image121.emf"/><Relationship Id="rId7" Type="http://schemas.openxmlformats.org/officeDocument/2006/relationships/oleObject" Target="../embeddings/oleObject63.bin"/><Relationship Id="rId8" Type="http://schemas.openxmlformats.org/officeDocument/2006/relationships/image" Target="../media/image12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3.png"/><Relationship Id="rId6" Type="http://schemas.openxmlformats.org/officeDocument/2006/relationships/image" Target="../media/image137.png"/><Relationship Id="rId7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32.emf"/><Relationship Id="rId14" Type="http://schemas.openxmlformats.org/officeDocument/2006/relationships/oleObject" Target="../embeddings/oleObject16.bin"/><Relationship Id="rId15" Type="http://schemas.openxmlformats.org/officeDocument/2006/relationships/image" Target="../media/image33.emf"/><Relationship Id="rId16" Type="http://schemas.openxmlformats.org/officeDocument/2006/relationships/image" Target="../media/image9.png"/><Relationship Id="rId17" Type="http://schemas.openxmlformats.org/officeDocument/2006/relationships/image" Target="../media/image37.emf"/><Relationship Id="rId18" Type="http://schemas.openxmlformats.org/officeDocument/2006/relationships/image" Target="../media/image3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29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0.emf"/><Relationship Id="rId10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B7CA2-67A8-4F86-889A-A53A69DE81EE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288310" y="1844675"/>
            <a:ext cx="6762639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800" b="1" dirty="0" smtClean="0">
                <a:solidFill>
                  <a:srgbClr val="66FF33"/>
                </a:solidFill>
              </a:rPr>
              <a:t>Models </a:t>
            </a:r>
            <a:r>
              <a:rPr lang="en-US" altLang="ru-RU" sz="2800" b="1" dirty="0">
                <a:solidFill>
                  <a:srgbClr val="66FF33"/>
                </a:solidFill>
              </a:rPr>
              <a:t>of </a:t>
            </a:r>
            <a:r>
              <a:rPr lang="en-US" altLang="ru-RU" sz="2800" b="1" dirty="0" err="1" smtClean="0">
                <a:solidFill>
                  <a:srgbClr val="66FF33"/>
                </a:solidFill>
              </a:rPr>
              <a:t>TeV</a:t>
            </a:r>
            <a:r>
              <a:rPr lang="en-US" altLang="ru-RU" sz="2800" b="1" dirty="0" smtClean="0">
                <a:solidFill>
                  <a:srgbClr val="66FF33"/>
                </a:solidFill>
              </a:rPr>
              <a:t> scale </a:t>
            </a:r>
            <a:r>
              <a:rPr lang="en-US" altLang="ru-RU" sz="2800" b="1" dirty="0">
                <a:solidFill>
                  <a:srgbClr val="66FF33"/>
                </a:solidFill>
              </a:rPr>
              <a:t>gravity at the </a:t>
            </a:r>
            <a:r>
              <a:rPr lang="en-US" altLang="ru-RU" sz="2800" b="1" dirty="0" smtClean="0">
                <a:solidFill>
                  <a:srgbClr val="66FF33"/>
                </a:solidFill>
              </a:rPr>
              <a:t>LHC</a:t>
            </a:r>
          </a:p>
          <a:p>
            <a:pPr eaLnBrk="1" hangingPunct="1"/>
            <a:endParaRPr lang="en-US" altLang="ru-RU" sz="2800" b="1" dirty="0">
              <a:solidFill>
                <a:srgbClr val="66FF33"/>
              </a:solidFill>
            </a:endParaRPr>
          </a:p>
          <a:p>
            <a:pPr eaLnBrk="1" hangingPunct="1"/>
            <a:r>
              <a:rPr lang="en-US" altLang="ru-RU" sz="2000" i="1" dirty="0" smtClean="0">
                <a:solidFill>
                  <a:srgbClr val="FFFF00"/>
                </a:solidFill>
              </a:rPr>
              <a:t>Savina</a:t>
            </a:r>
            <a:r>
              <a:rPr lang="en-US" altLang="ru-RU" sz="2000" i="1" dirty="0">
                <a:solidFill>
                  <a:srgbClr val="FFFF00"/>
                </a:solidFill>
              </a:rPr>
              <a:t> </a:t>
            </a:r>
            <a:r>
              <a:rPr lang="en-US" altLang="ru-RU" sz="2000" i="1" dirty="0" smtClean="0">
                <a:solidFill>
                  <a:srgbClr val="FFFF00"/>
                </a:solidFill>
              </a:rPr>
              <a:t>Maria</a:t>
            </a:r>
            <a:r>
              <a:rPr lang="ru-RU" altLang="ru-RU" sz="2000" i="1" dirty="0" smtClean="0">
                <a:solidFill>
                  <a:srgbClr val="FFFF00"/>
                </a:solidFill>
              </a:rPr>
              <a:t>, </a:t>
            </a:r>
            <a:r>
              <a:rPr lang="en-US" altLang="ru-RU" sz="2000" i="1" dirty="0" smtClean="0">
                <a:solidFill>
                  <a:srgbClr val="FFFF00"/>
                </a:solidFill>
              </a:rPr>
              <a:t>JINR</a:t>
            </a:r>
          </a:p>
          <a:p>
            <a:pPr eaLnBrk="1" hangingPunct="1"/>
            <a:endParaRPr lang="en-US" altLang="ru-RU" sz="2000" i="1" dirty="0">
              <a:solidFill>
                <a:srgbClr val="FFFF00"/>
              </a:solidFill>
            </a:endParaRPr>
          </a:p>
          <a:p>
            <a:pPr eaLnBrk="1" hangingPunct="1"/>
            <a:r>
              <a:rPr lang="en-US" sz="2000" dirty="0"/>
              <a:t>March </a:t>
            </a:r>
            <a:r>
              <a:rPr lang="en-US" sz="2000" dirty="0" smtClean="0"/>
              <a:t>5, 2014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 err="1"/>
              <a:t>EU-Russia-JINR@Dubna</a:t>
            </a:r>
            <a:r>
              <a:rPr lang="en-US" sz="2000" i="1" dirty="0"/>
              <a:t> Round Table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pPr eaLnBrk="1" hangingPunct="1"/>
            <a:endParaRPr lang="en-US" altLang="ru-RU" sz="2000" u="sng" dirty="0">
              <a:solidFill>
                <a:srgbClr val="FF0066"/>
              </a:solidFill>
            </a:endParaRPr>
          </a:p>
          <a:p>
            <a:pPr eaLnBrk="1" hangingPunct="1"/>
            <a:endParaRPr lang="en-US" altLang="ru-RU" i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69885-C8E9-457B-A67A-BDCD13258426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10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50179" name="Picture 2" descr="eva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44588"/>
            <a:ext cx="25923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 descr="eva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98813"/>
            <a:ext cx="25209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evap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35600"/>
            <a:ext cx="2159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6" name="Text Box 6"/>
          <p:cNvSpPr txBox="1">
            <a:spLocks noChangeArrowheads="1"/>
          </p:cNvSpPr>
          <p:nvPr/>
        </p:nvSpPr>
        <p:spPr bwMode="auto">
          <a:xfrm>
            <a:off x="3025775" y="2781300"/>
            <a:ext cx="6153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solidFill>
                  <a:srgbClr val="FF3300"/>
                </a:solidFill>
                <a:latin typeface="Tahoma" pitchFamily="34" charset="0"/>
              </a:rPr>
              <a:t>II-III. </a:t>
            </a:r>
            <a:r>
              <a:rPr lang="en-US" altLang="ru-RU">
                <a:latin typeface="Tahoma" pitchFamily="34" charset="0"/>
              </a:rPr>
              <a:t> </a:t>
            </a:r>
            <a:r>
              <a:rPr lang="en-US" altLang="ru-RU" b="1">
                <a:solidFill>
                  <a:srgbClr val="66FF33"/>
                </a:solidFill>
                <a:latin typeface="Tahoma" pitchFamily="34" charset="0"/>
              </a:rPr>
              <a:t>Hawking radiation phases (short spin down +</a:t>
            </a:r>
          </a:p>
          <a:p>
            <a:pPr algn="l" eaLnBrk="1" hangingPunct="1"/>
            <a:r>
              <a:rPr lang="en-US" altLang="ru-RU" b="1">
                <a:solidFill>
                  <a:srgbClr val="66FF33"/>
                </a:solidFill>
                <a:latin typeface="Tahoma" pitchFamily="34" charset="0"/>
              </a:rPr>
              <a:t> more longer Schwarzschild)</a:t>
            </a:r>
            <a:r>
              <a:rPr lang="ru-RU" altLang="ru-RU" b="1">
                <a:solidFill>
                  <a:srgbClr val="66FF33"/>
                </a:solidFill>
                <a:latin typeface="Tahoma" pitchFamily="34" charset="0"/>
              </a:rPr>
              <a:t> </a:t>
            </a:r>
            <a:endParaRPr lang="en-US" altLang="ru-RU" b="1">
              <a:solidFill>
                <a:srgbClr val="66FF33"/>
              </a:solidFill>
              <a:latin typeface="Tahoma" pitchFamily="34" charset="0"/>
            </a:endParaRP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Quantum-mechanical </a:t>
            </a:r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decay trough tunneling</a:t>
            </a:r>
            <a:r>
              <a:rPr lang="en-US" altLang="ru-RU">
                <a:latin typeface="Tahoma" pitchFamily="34" charset="0"/>
              </a:rPr>
              <a:t>, transition 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from Kerr spinning BH to stationary Schwarzschild one.  </a:t>
            </a:r>
            <a:endParaRPr lang="ru-RU" altLang="ru-RU">
              <a:latin typeface="Tahoma" pitchFamily="34" charset="0"/>
            </a:endParaRP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angular momentum shedding. 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After this – </a:t>
            </a:r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thermal decay</a:t>
            </a:r>
            <a:r>
              <a:rPr lang="en-US" altLang="ru-RU">
                <a:latin typeface="Tahoma" pitchFamily="34" charset="0"/>
              </a:rPr>
              <a:t> to all SM particles with black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body energy spectra. </a:t>
            </a:r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Accelerating decay with a varying </a:t>
            </a:r>
          </a:p>
          <a:p>
            <a:pPr algn="l" eaLnBrk="1" hangingPunct="1"/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growing temperature</a:t>
            </a:r>
            <a:r>
              <a:rPr lang="en-US" altLang="ru-RU">
                <a:latin typeface="Tahoma" pitchFamily="34" charset="0"/>
              </a:rPr>
              <a:t>. No flavor dependence, only number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of D.o.f.– “democratic” decay  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Correction with </a:t>
            </a:r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Gray Body Factors</a:t>
            </a:r>
            <a:r>
              <a:rPr lang="en-US" altLang="ru-RU">
                <a:latin typeface="Tahoma" pitchFamily="34" charset="0"/>
              </a:rPr>
              <a:t> 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440328" name="Text Box 8"/>
          <p:cNvSpPr txBox="1">
            <a:spLocks noChangeArrowheads="1"/>
          </p:cNvSpPr>
          <p:nvPr/>
        </p:nvSpPr>
        <p:spPr bwMode="auto">
          <a:xfrm>
            <a:off x="3059113" y="5897563"/>
            <a:ext cx="55197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solidFill>
                  <a:srgbClr val="FF3300"/>
                </a:solidFill>
                <a:latin typeface="Tahoma" pitchFamily="34" charset="0"/>
              </a:rPr>
              <a:t>IV.</a:t>
            </a:r>
            <a:r>
              <a:rPr lang="ru-RU" altLang="ru-RU">
                <a:latin typeface="Tahoma" pitchFamily="34" charset="0"/>
              </a:rPr>
              <a:t> </a:t>
            </a:r>
            <a:r>
              <a:rPr lang="en-US" altLang="ru-RU" b="1">
                <a:solidFill>
                  <a:srgbClr val="66FF33"/>
                </a:solidFill>
                <a:latin typeface="Tahoma" pitchFamily="34" charset="0"/>
              </a:rPr>
              <a:t>Planck phase: final explosion</a:t>
            </a:r>
            <a:r>
              <a:rPr lang="ru-RU" altLang="ru-RU">
                <a:latin typeface="Tahoma" pitchFamily="34" charset="0"/>
              </a:rPr>
              <a:t> </a:t>
            </a:r>
            <a:r>
              <a:rPr lang="en-US" altLang="ru-RU">
                <a:latin typeface="Tahoma" pitchFamily="34" charset="0"/>
              </a:rPr>
              <a:t>(subj for QGr)</a:t>
            </a:r>
            <a:endParaRPr lang="ru-RU" altLang="ru-RU">
              <a:latin typeface="Tahoma" pitchFamily="34" charset="0"/>
            </a:endParaRPr>
          </a:p>
          <a:p>
            <a:pPr algn="l" eaLnBrk="1" hangingPunct="1"/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BH remnant</a:t>
            </a:r>
            <a:r>
              <a:rPr lang="en-US" altLang="ru-RU">
                <a:latin typeface="Tahoma" pitchFamily="34" charset="0"/>
              </a:rPr>
              <a:t> (non-detectable energy losses), </a:t>
            </a:r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N-body</a:t>
            </a:r>
            <a:r>
              <a:rPr lang="en-US" altLang="ru-RU">
                <a:latin typeface="Tahoma" pitchFamily="34" charset="0"/>
              </a:rPr>
              <a:t> 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decay, Q, B, color are conserved or not conserved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440329" name="AutoShape 9"/>
          <p:cNvSpPr>
            <a:spLocks noChangeArrowheads="1"/>
          </p:cNvSpPr>
          <p:nvPr/>
        </p:nvSpPr>
        <p:spPr bwMode="auto">
          <a:xfrm>
            <a:off x="5651500" y="2565400"/>
            <a:ext cx="288925" cy="2873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40330" name="AutoShape 10"/>
          <p:cNvSpPr>
            <a:spLocks noChangeArrowheads="1"/>
          </p:cNvSpPr>
          <p:nvPr/>
        </p:nvSpPr>
        <p:spPr bwMode="auto">
          <a:xfrm>
            <a:off x="5724525" y="5661025"/>
            <a:ext cx="288925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40331" name="Text Box 11"/>
          <p:cNvSpPr txBox="1">
            <a:spLocks noChangeArrowheads="1"/>
          </p:cNvSpPr>
          <p:nvPr/>
        </p:nvSpPr>
        <p:spPr bwMode="auto">
          <a:xfrm>
            <a:off x="3059113" y="765175"/>
            <a:ext cx="60340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solidFill>
                  <a:srgbClr val="FF3300"/>
                </a:solidFill>
                <a:latin typeface="Tahoma" pitchFamily="34" charset="0"/>
              </a:rPr>
              <a:t>I.  </a:t>
            </a:r>
            <a:r>
              <a:rPr lang="en-US" altLang="ru-RU" b="1">
                <a:solidFill>
                  <a:srgbClr val="66FF33"/>
                </a:solidFill>
                <a:latin typeface="Tahoma" pitchFamily="34" charset="0"/>
              </a:rPr>
              <a:t>Balding phase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Asymmetric production, but “No hair” theorem: BH sheds 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its high multipole moments for fields (</a:t>
            </a:r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graviton and GB </a:t>
            </a:r>
          </a:p>
          <a:p>
            <a:pPr algn="l" eaLnBrk="1" hangingPunct="1"/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emitting classically</a:t>
            </a:r>
            <a:r>
              <a:rPr lang="en-US" altLang="ru-RU">
                <a:latin typeface="Tahoma" pitchFamily="34" charset="0"/>
              </a:rPr>
              <a:t>), as electric charge and color.</a:t>
            </a:r>
          </a:p>
          <a:p>
            <a:pPr algn="l" eaLnBrk="1" hangingPunct="1"/>
            <a:r>
              <a:rPr lang="en-US" altLang="ru-RU">
                <a:solidFill>
                  <a:srgbClr val="FFFF00"/>
                </a:solidFill>
                <a:latin typeface="Tahoma" pitchFamily="34" charset="0"/>
              </a:rPr>
              <a:t>Characteristic time is about t ~ R</a:t>
            </a:r>
            <a:r>
              <a:rPr lang="en-US" altLang="ru-RU" baseline="-25000">
                <a:solidFill>
                  <a:srgbClr val="FFFF00"/>
                </a:solidFill>
                <a:latin typeface="Tahoma" pitchFamily="34" charset="0"/>
              </a:rPr>
              <a:t>S</a:t>
            </a:r>
          </a:p>
          <a:p>
            <a:pPr algn="l" eaLnBrk="1" hangingPunct="1"/>
            <a:r>
              <a:rPr lang="en-US" altLang="ru-RU">
                <a:latin typeface="Tahoma" pitchFamily="34" charset="0"/>
              </a:rPr>
              <a:t>Result: BH are classically stable objects</a:t>
            </a:r>
            <a:r>
              <a:rPr lang="ru-RU" altLang="ru-RU">
                <a:latin typeface="Tahoma" pitchFamily="34" charset="0"/>
              </a:rPr>
              <a:t> </a:t>
            </a:r>
          </a:p>
        </p:txBody>
      </p:sp>
      <p:sp>
        <p:nvSpPr>
          <p:cNvPr id="12" name="Rectangle 18"/>
          <p:cNvSpPr txBox="1">
            <a:spLocks/>
          </p:cNvSpPr>
          <p:nvPr/>
        </p:nvSpPr>
        <p:spPr bwMode="auto">
          <a:xfrm>
            <a:off x="1800200" y="116632"/>
            <a:ext cx="464400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Evolution Stages for BH 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40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4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40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44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26" grpId="0"/>
      <p:bldP spid="440328" grpId="0"/>
      <p:bldP spid="440329" grpId="0" animBg="1"/>
      <p:bldP spid="440330" grpId="0" animBg="1"/>
      <p:bldP spid="4403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332656"/>
            <a:ext cx="6778625" cy="936104"/>
          </a:xfrm>
          <a:ln>
            <a:miter lim="800000"/>
            <a:headEnd/>
            <a:tailEnd/>
          </a:ln>
        </p:spPr>
        <p:txBody>
          <a:bodyPr lIns="91440" rIns="91440" bIns="45720" anchor="ctr">
            <a:normAutofit/>
          </a:bodyPr>
          <a:lstStyle/>
          <a:p>
            <a:pPr algn="ctr" eaLnBrk="1" hangingPunct="1">
              <a:defRPr/>
            </a:pPr>
            <a:r>
              <a:rPr lang="en-US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SBH solutions:</a:t>
            </a:r>
            <a:r>
              <a:rPr lang="ru-RU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 4</a:t>
            </a:r>
            <a:r>
              <a:rPr lang="en-US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D </a:t>
            </a:r>
            <a:r>
              <a:rPr lang="en-US" sz="2400" b="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vs</a:t>
            </a:r>
            <a:r>
              <a:rPr lang="ru-RU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(4+n)D</a:t>
            </a:r>
            <a:endParaRPr lang="ru-RU" sz="24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4A95F-CC42-487E-A5A0-4E5B1FE2AD68}" type="slidenum">
              <a:rPr lang="ru-RU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481768"/>
              </p:ext>
            </p:extLst>
          </p:nvPr>
        </p:nvGraphicFramePr>
        <p:xfrm>
          <a:off x="395536" y="1700808"/>
          <a:ext cx="4339942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26" name="Equation" r:id="rId3" imgW="2831760" imgH="469800" progId="Equation.3">
                  <p:embed/>
                </p:oleObj>
              </mc:Choice>
              <mc:Fallback>
                <p:oleObj name="Equation" r:id="rId3" imgW="283176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700808"/>
                        <a:ext cx="4339942" cy="72008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86416"/>
              </p:ext>
            </p:extLst>
          </p:nvPr>
        </p:nvGraphicFramePr>
        <p:xfrm>
          <a:off x="472504" y="3257922"/>
          <a:ext cx="40274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27" name="Equation" r:id="rId5" imgW="2628720" imgH="533160" progId="Equation.3">
                  <p:embed/>
                </p:oleObj>
              </mc:Choice>
              <mc:Fallback>
                <p:oleObj name="Equation" r:id="rId5" imgW="26287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04" y="3257922"/>
                        <a:ext cx="4027488" cy="819150"/>
                      </a:xfrm>
                      <a:prstGeom prst="rect">
                        <a:avLst/>
                      </a:prstGeom>
                      <a:solidFill>
                        <a:srgbClr val="E6DED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868274"/>
              </p:ext>
            </p:extLst>
          </p:nvPr>
        </p:nvGraphicFramePr>
        <p:xfrm>
          <a:off x="467544" y="4351189"/>
          <a:ext cx="2684463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28" name="Equation" r:id="rId7" imgW="1752480" imgH="431640" progId="Equation.3">
                  <p:embed/>
                </p:oleObj>
              </mc:Choice>
              <mc:Fallback>
                <p:oleObj name="Equation" r:id="rId7" imgW="1752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351189"/>
                        <a:ext cx="2684463" cy="661987"/>
                      </a:xfrm>
                      <a:prstGeom prst="rect">
                        <a:avLst/>
                      </a:prstGeom>
                      <a:solidFill>
                        <a:srgbClr val="E6DED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753968"/>
              </p:ext>
            </p:extLst>
          </p:nvPr>
        </p:nvGraphicFramePr>
        <p:xfrm>
          <a:off x="827584" y="2647702"/>
          <a:ext cx="213836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29" name="Equation" r:id="rId9" imgW="1396800" imgH="228600" progId="Equation.3">
                  <p:embed/>
                </p:oleObj>
              </mc:Choice>
              <mc:Fallback>
                <p:oleObj name="Equation" r:id="rId9" imgW="1396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647702"/>
                        <a:ext cx="2138362" cy="349250"/>
                      </a:xfrm>
                      <a:prstGeom prst="rect">
                        <a:avLst/>
                      </a:prstGeom>
                      <a:solidFill>
                        <a:srgbClr val="E6DED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045101"/>
              </p:ext>
            </p:extLst>
          </p:nvPr>
        </p:nvGraphicFramePr>
        <p:xfrm>
          <a:off x="539552" y="5419626"/>
          <a:ext cx="2176462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30" name="Equation" r:id="rId11" imgW="1422360" imgH="393480" progId="Equation.3">
                  <p:embed/>
                </p:oleObj>
              </mc:Choice>
              <mc:Fallback>
                <p:oleObj name="Equation" r:id="rId11" imgW="1422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419626"/>
                        <a:ext cx="2176462" cy="601662"/>
                      </a:xfrm>
                      <a:prstGeom prst="rect">
                        <a:avLst/>
                      </a:prstGeom>
                      <a:solidFill>
                        <a:srgbClr val="E6DED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717719"/>
              </p:ext>
            </p:extLst>
          </p:nvPr>
        </p:nvGraphicFramePr>
        <p:xfrm>
          <a:off x="5436096" y="1916832"/>
          <a:ext cx="36004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31" name="Equation" r:id="rId13" imgW="2349360" imgH="1688760" progId="Equation.3">
                  <p:embed/>
                </p:oleObj>
              </mc:Choice>
              <mc:Fallback>
                <p:oleObj name="Equation" r:id="rId13" imgW="2349360" imgH="1688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1916832"/>
                        <a:ext cx="3600450" cy="2590800"/>
                      </a:xfrm>
                      <a:prstGeom prst="rect">
                        <a:avLst/>
                      </a:prstGeom>
                      <a:solidFill>
                        <a:srgbClr val="E6DED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292080" y="4644801"/>
            <a:ext cx="374441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2000" b="1" dirty="0">
                <a:solidFill>
                  <a:srgbClr val="66FF33"/>
                </a:solidFill>
              </a:rPr>
              <a:t>Schwarzschild </a:t>
            </a:r>
            <a:r>
              <a:rPr lang="en-US" altLang="ru-RU" sz="2000" b="1" dirty="0" err="1">
                <a:solidFill>
                  <a:srgbClr val="66FF33"/>
                </a:solidFill>
              </a:rPr>
              <a:t>raduis</a:t>
            </a:r>
            <a:r>
              <a:rPr lang="en-US" altLang="ru-RU" dirty="0"/>
              <a:t> of a </a:t>
            </a:r>
          </a:p>
          <a:p>
            <a:pPr algn="l" eaLnBrk="1" hangingPunct="1"/>
            <a:r>
              <a:rPr lang="en-US" altLang="ru-RU" dirty="0"/>
              <a:t>multidimensional BH</a:t>
            </a:r>
          </a:p>
          <a:p>
            <a:pPr algn="l" eaLnBrk="1" hangingPunct="1"/>
            <a:r>
              <a:rPr lang="en-US" altLang="ru-RU" sz="1600" i="1" dirty="0"/>
              <a:t>(R.C. Myers and M.J. Perry, Ann. Phys. </a:t>
            </a:r>
            <a:endParaRPr lang="ru-RU" altLang="ru-RU" sz="1600" i="1" dirty="0" smtClean="0"/>
          </a:p>
          <a:p>
            <a:pPr algn="l" eaLnBrk="1" hangingPunct="1"/>
            <a:r>
              <a:rPr lang="en-US" altLang="ru-RU" sz="1600" i="1" dirty="0" smtClean="0"/>
              <a:t>172</a:t>
            </a:r>
            <a:r>
              <a:rPr lang="en-US" altLang="ru-RU" sz="1600" i="1" dirty="0"/>
              <a:t>, 304, 1986)</a:t>
            </a:r>
            <a:endParaRPr lang="ru-RU" altLang="ru-RU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7499" y="1196752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4</a:t>
            </a:r>
            <a:r>
              <a:rPr lang="en-US" dirty="0" smtClean="0">
                <a:solidFill>
                  <a:srgbClr val="FFFF00"/>
                </a:solidFill>
              </a:rPr>
              <a:t>D flat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1757" y="1268760"/>
            <a:ext cx="126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(4+n)D flat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004048" y="1268760"/>
            <a:ext cx="0" cy="46805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4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1F8BC-971A-4900-96F5-C2F921AD7A9A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12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graphicFrame>
        <p:nvGraphicFramePr>
          <p:cNvPr id="9218" name="Object 31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40211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13" name="Формула" r:id="rId3" imgW="114120" imgH="215640" progId="Equation.3">
                  <p:embed/>
                </p:oleObj>
              </mc:Choice>
              <mc:Fallback>
                <p:oleObj name="Формула" r:id="rId3" imgW="114120" imgH="21564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211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42" name="Text Box 18"/>
          <p:cNvSpPr txBox="1">
            <a:spLocks noChangeArrowheads="1"/>
          </p:cNvSpPr>
          <p:nvPr/>
        </p:nvSpPr>
        <p:spPr bwMode="auto">
          <a:xfrm>
            <a:off x="5364163" y="3429000"/>
            <a:ext cx="3656012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2000" b="1">
                <a:solidFill>
                  <a:srgbClr val="66FF33"/>
                </a:solidFill>
              </a:rPr>
              <a:t>BH production cross section</a:t>
            </a:r>
          </a:p>
          <a:p>
            <a:pPr algn="l" eaLnBrk="1" hangingPunct="1"/>
            <a:r>
              <a:rPr lang="en-US" altLang="ru-RU" sz="1600" i="1"/>
              <a:t>(S. Dimopoulos, G. Landsberg, </a:t>
            </a:r>
          </a:p>
          <a:p>
            <a:pPr algn="l" eaLnBrk="1" hangingPunct="1"/>
            <a:r>
              <a:rPr lang="en-US" altLang="ru-RU" sz="1600" i="1"/>
              <a:t>Phys.Rev.Lett.87:161602, 2001</a:t>
            </a:r>
          </a:p>
          <a:p>
            <a:pPr algn="l" eaLnBrk="1" hangingPunct="1"/>
            <a:r>
              <a:rPr lang="en-US" altLang="ru-RU" sz="1600" i="1"/>
              <a:t>hep-ph/0106295v1)</a:t>
            </a:r>
            <a:endParaRPr lang="ru-RU" altLang="ru-RU" sz="1600" i="1"/>
          </a:p>
        </p:txBody>
      </p:sp>
      <p:sp>
        <p:nvSpPr>
          <p:cNvPr id="9226" name="Rectangle 24"/>
          <p:cNvSpPr>
            <a:spLocks noChangeArrowheads="1"/>
          </p:cNvSpPr>
          <p:nvPr/>
        </p:nvSpPr>
        <p:spPr bwMode="auto">
          <a:xfrm>
            <a:off x="0" y="2979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333847" name="Object 23"/>
          <p:cNvGraphicFramePr>
            <a:graphicFrameLocks noChangeAspect="1"/>
          </p:cNvGraphicFramePr>
          <p:nvPr/>
        </p:nvGraphicFramePr>
        <p:xfrm>
          <a:off x="323850" y="1400175"/>
          <a:ext cx="4319588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14" name="Формула" r:id="rId5" imgW="2082600" imgH="876240" progId="Equation.3">
                  <p:embed/>
                </p:oleObj>
              </mc:Choice>
              <mc:Fallback>
                <p:oleObj name="Формула" r:id="rId5" imgW="2082600" imgH="87624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00175"/>
                        <a:ext cx="4319588" cy="181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9228" name="Rectangle 30"/>
          <p:cNvSpPr>
            <a:spLocks noChangeArrowheads="1"/>
          </p:cNvSpPr>
          <p:nvPr/>
        </p:nvSpPr>
        <p:spPr bwMode="auto">
          <a:xfrm>
            <a:off x="0" y="3173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1187450" y="4956175"/>
            <a:ext cx="5646738" cy="1641475"/>
            <a:chOff x="1187624" y="4956075"/>
            <a:chExt cx="5646738" cy="1641277"/>
          </a:xfrm>
        </p:grpSpPr>
        <p:sp>
          <p:nvSpPr>
            <p:cNvPr id="9233" name="Text Box 20"/>
            <p:cNvSpPr txBox="1">
              <a:spLocks noChangeArrowheads="1"/>
            </p:cNvSpPr>
            <p:nvPr/>
          </p:nvSpPr>
          <p:spPr bwMode="auto">
            <a:xfrm>
              <a:off x="4695825" y="6230640"/>
              <a:ext cx="806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altLang="ru-RU">
                  <a:solidFill>
                    <a:srgbClr val="66FF33"/>
                  </a:solidFill>
                </a:rPr>
                <a:t>PDF’s</a:t>
              </a:r>
              <a:endParaRPr lang="ru-RU" altLang="ru-RU">
                <a:solidFill>
                  <a:srgbClr val="66FF33"/>
                </a:solidFill>
              </a:endParaRPr>
            </a:p>
          </p:txBody>
        </p:sp>
        <p:sp>
          <p:nvSpPr>
            <p:cNvPr id="9234" name="Line 21"/>
            <p:cNvSpPr>
              <a:spLocks noChangeShapeType="1"/>
            </p:cNvSpPr>
            <p:nvPr/>
          </p:nvSpPr>
          <p:spPr bwMode="auto">
            <a:xfrm flipH="1" flipV="1">
              <a:off x="4787900" y="5732487"/>
              <a:ext cx="288925" cy="504825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5" name="Line 22"/>
            <p:cNvSpPr>
              <a:spLocks noChangeShapeType="1"/>
            </p:cNvSpPr>
            <p:nvPr/>
          </p:nvSpPr>
          <p:spPr bwMode="auto">
            <a:xfrm flipV="1">
              <a:off x="5148263" y="5876950"/>
              <a:ext cx="431800" cy="360362"/>
            </a:xfrm>
            <a:prstGeom prst="line">
              <a:avLst/>
            </a:prstGeom>
            <a:noFill/>
            <a:ln w="9525">
              <a:solidFill>
                <a:srgbClr val="66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9222" name="Object 29"/>
            <p:cNvGraphicFramePr>
              <a:graphicFrameLocks noChangeAspect="1"/>
            </p:cNvGraphicFramePr>
            <p:nvPr/>
          </p:nvGraphicFramePr>
          <p:xfrm>
            <a:off x="1187624" y="4956075"/>
            <a:ext cx="5646738" cy="1065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015" name="Формула" r:id="rId7" imgW="2705040" imgH="507960" progId="Equation.3">
                    <p:embed/>
                  </p:oleObj>
                </mc:Choice>
                <mc:Fallback>
                  <p:oleObj name="Формула" r:id="rId7" imgW="2705040" imgH="507960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624" y="4956075"/>
                          <a:ext cx="5646738" cy="1065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3857" name="Object 33"/>
          <p:cNvGraphicFramePr>
            <a:graphicFrameLocks noChangeAspect="1"/>
          </p:cNvGraphicFramePr>
          <p:nvPr/>
        </p:nvGraphicFramePr>
        <p:xfrm>
          <a:off x="468313" y="3435350"/>
          <a:ext cx="45339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16" name="Формула" r:id="rId9" imgW="2108160" imgH="431640" progId="Equation.3">
                  <p:embed/>
                </p:oleObj>
              </mc:Choice>
              <mc:Fallback>
                <p:oleObj name="Формула" r:id="rId9" imgW="2108160" imgH="43164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435350"/>
                        <a:ext cx="453390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3858" name="Object 34"/>
          <p:cNvGraphicFramePr>
            <a:graphicFrameLocks noChangeAspect="1"/>
          </p:cNvGraphicFramePr>
          <p:nvPr/>
        </p:nvGraphicFramePr>
        <p:xfrm>
          <a:off x="3348038" y="4217988"/>
          <a:ext cx="71913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17" name="Формула" r:id="rId11" imgW="266400" imgH="241200" progId="Equation.3">
                  <p:embed/>
                </p:oleObj>
              </mc:Choice>
              <mc:Fallback>
                <p:oleObj name="Формула" r:id="rId11" imgW="266400" imgH="2412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217988"/>
                        <a:ext cx="719137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59" name="AutoShape 35"/>
          <p:cNvSpPr>
            <a:spLocks noChangeArrowheads="1"/>
          </p:cNvSpPr>
          <p:nvPr/>
        </p:nvSpPr>
        <p:spPr bwMode="auto">
          <a:xfrm rot="5400000">
            <a:off x="2844800" y="4210050"/>
            <a:ext cx="492125" cy="371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Rectangle 18"/>
          <p:cNvSpPr txBox="1">
            <a:spLocks/>
          </p:cNvSpPr>
          <p:nvPr/>
        </p:nvSpPr>
        <p:spPr bwMode="auto">
          <a:xfrm>
            <a:off x="288032" y="693514"/>
            <a:ext cx="8748464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BH Production in pp collisions: well-known formulas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33860" name="Picture 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536825"/>
            <a:ext cx="4367212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3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3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42" grpId="0"/>
      <p:bldP spid="3338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3D8C4-FEDF-4DEE-A446-4BE6AA42B613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13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1024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268760"/>
            <a:ext cx="3527425" cy="3225800"/>
          </a:xfrm>
          <a:noFill/>
        </p:spPr>
      </p:pic>
      <p:pic>
        <p:nvPicPr>
          <p:cNvPr id="1024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916832"/>
            <a:ext cx="3708400" cy="3275013"/>
          </a:xfrm>
          <a:noFill/>
        </p:spPr>
      </p:pic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4284663" y="908050"/>
            <a:ext cx="471805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solidFill>
                  <a:srgbClr val="66FF33"/>
                </a:solidFill>
              </a:rPr>
              <a:t>Increasing cross section, </a:t>
            </a:r>
            <a:r>
              <a:rPr lang="en-US" altLang="ru-RU" sz="2000" b="1">
                <a:solidFill>
                  <a:srgbClr val="FFFF00"/>
                </a:solidFill>
              </a:rPr>
              <a:t>no suppression</a:t>
            </a:r>
            <a:r>
              <a:rPr lang="en-US" altLang="ru-RU">
                <a:solidFill>
                  <a:srgbClr val="66FF33"/>
                </a:solidFill>
              </a:rPr>
              <a:t> </a:t>
            </a:r>
          </a:p>
          <a:p>
            <a:pPr algn="l" eaLnBrk="1" hangingPunct="1"/>
            <a:r>
              <a:rPr lang="en-US" altLang="ru-RU">
                <a:solidFill>
                  <a:srgbClr val="66FF33"/>
                </a:solidFill>
              </a:rPr>
              <a:t>from small couplings</a:t>
            </a:r>
            <a:endParaRPr lang="ru-RU" altLang="ru-RU">
              <a:solidFill>
                <a:srgbClr val="66FF33"/>
              </a:solidFill>
            </a:endParaRPr>
          </a:p>
        </p:txBody>
      </p:sp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250825" y="4516438"/>
            <a:ext cx="31940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b="1">
                <a:solidFill>
                  <a:srgbClr val="00FF00"/>
                </a:solidFill>
              </a:rPr>
              <a:t>Production of KK modes in </a:t>
            </a:r>
          </a:p>
          <a:p>
            <a:pPr algn="l" eaLnBrk="1" hangingPunct="1"/>
            <a:r>
              <a:rPr lang="en-US" altLang="ru-RU" b="1">
                <a:solidFill>
                  <a:srgbClr val="00FF00"/>
                </a:solidFill>
              </a:rPr>
              <a:t>TeV scale gravity:</a:t>
            </a:r>
          </a:p>
          <a:p>
            <a:pPr algn="l" eaLnBrk="1" hangingPunct="1"/>
            <a:endParaRPr lang="en-US" altLang="ru-RU" b="1">
              <a:solidFill>
                <a:srgbClr val="00FF00"/>
              </a:solidFill>
            </a:endParaRPr>
          </a:p>
          <a:p>
            <a:pPr algn="l" eaLnBrk="1" hangingPunct="1"/>
            <a:r>
              <a:rPr lang="en-US" altLang="ru-RU">
                <a:solidFill>
                  <a:srgbClr val="FF0000"/>
                </a:solidFill>
              </a:rPr>
              <a:t>ADD</a:t>
            </a:r>
            <a:r>
              <a:rPr lang="en-US" altLang="ru-RU"/>
              <a:t>, M</a:t>
            </a:r>
            <a:r>
              <a:rPr lang="en-US" altLang="ru-RU" baseline="-25000"/>
              <a:t>d</a:t>
            </a:r>
            <a:r>
              <a:rPr lang="en-US" altLang="ru-RU"/>
              <a:t>=3 TeV, </a:t>
            </a:r>
          </a:p>
          <a:p>
            <a:pPr algn="l" eaLnBrk="1" hangingPunct="1"/>
            <a:endParaRPr lang="en-US" altLang="ru-RU"/>
          </a:p>
          <a:p>
            <a:pPr algn="l" eaLnBrk="1" hangingPunct="1"/>
            <a:endParaRPr lang="en-US" altLang="ru-RU"/>
          </a:p>
          <a:p>
            <a:pPr algn="l" eaLnBrk="1" hangingPunct="1"/>
            <a:r>
              <a:rPr lang="en-US" altLang="ru-RU">
                <a:solidFill>
                  <a:srgbClr val="FF0000"/>
                </a:solidFill>
              </a:rPr>
              <a:t>RS</a:t>
            </a:r>
            <a:r>
              <a:rPr lang="en-US" altLang="ru-RU"/>
              <a:t>, </a:t>
            </a:r>
            <a:r>
              <a:rPr lang="en-US" altLang="ru-RU" i="1"/>
              <a:t>c = </a:t>
            </a:r>
            <a:r>
              <a:rPr lang="ru-RU" altLang="ru-RU" i="1"/>
              <a:t>k/M</a:t>
            </a:r>
            <a:r>
              <a:rPr lang="ru-RU" altLang="ru-RU" i="1" baseline="-25000"/>
              <a:t>Pl</a:t>
            </a:r>
            <a:r>
              <a:rPr lang="en-US" altLang="ru-RU" i="1" baseline="-25000"/>
              <a:t> </a:t>
            </a:r>
            <a:r>
              <a:rPr lang="en-US" altLang="ru-RU"/>
              <a:t>= 0.01-0.1</a:t>
            </a:r>
          </a:p>
          <a:p>
            <a:pPr algn="l" eaLnBrk="1" hangingPunct="1"/>
            <a:r>
              <a:rPr lang="en-US" altLang="ru-RU"/>
              <a:t>M</a:t>
            </a:r>
            <a:r>
              <a:rPr lang="en-US" altLang="ru-RU" baseline="-25000"/>
              <a:t>d</a:t>
            </a:r>
            <a:r>
              <a:rPr lang="en-US" altLang="ru-RU"/>
              <a:t>=1.5 TeV,</a:t>
            </a:r>
          </a:p>
          <a:p>
            <a:pPr algn="l" eaLnBrk="1" hangingPunct="1"/>
            <a:endParaRPr lang="ru-RU" altLang="ru-RU" b="1"/>
          </a:p>
        </p:txBody>
      </p:sp>
      <p:graphicFrame>
        <p:nvGraphicFramePr>
          <p:cNvPr id="10242" name="Object 7"/>
          <p:cNvGraphicFramePr>
            <a:graphicFrameLocks noChangeAspect="1"/>
          </p:cNvGraphicFramePr>
          <p:nvPr/>
        </p:nvGraphicFramePr>
        <p:xfrm>
          <a:off x="2465388" y="5243513"/>
          <a:ext cx="21780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5" name="Формула" r:id="rId5" imgW="1523880" imgH="393480" progId="Equation.3">
                  <p:embed/>
                </p:oleObj>
              </mc:Choice>
              <mc:Fallback>
                <p:oleObj name="Формула" r:id="rId5" imgW="152388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5388" y="5243513"/>
                        <a:ext cx="21780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8"/>
          <p:cNvGraphicFramePr>
            <a:graphicFrameLocks noChangeAspect="1"/>
          </p:cNvGraphicFramePr>
          <p:nvPr/>
        </p:nvGraphicFramePr>
        <p:xfrm>
          <a:off x="3024188" y="6165850"/>
          <a:ext cx="21955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6" name="Формула" r:id="rId7" imgW="1536480" imgH="393480" progId="Equation.3">
                  <p:embed/>
                </p:oleObj>
              </mc:Choice>
              <mc:Fallback>
                <p:oleObj name="Формула" r:id="rId7" imgW="153648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6165850"/>
                        <a:ext cx="2195512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8"/>
          <p:cNvSpPr txBox="1">
            <a:spLocks/>
          </p:cNvSpPr>
          <p:nvPr/>
        </p:nvSpPr>
        <p:spPr bwMode="auto">
          <a:xfrm>
            <a:off x="899592" y="44624"/>
            <a:ext cx="7344816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BH Production in pp collisions at the LHC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73E6-3F99-43B6-8DB9-1F3B32DB4072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14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6391" name="Text Box 16"/>
          <p:cNvSpPr txBox="1">
            <a:spLocks noChangeArrowheads="1"/>
          </p:cNvSpPr>
          <p:nvPr/>
        </p:nvSpPr>
        <p:spPr bwMode="auto">
          <a:xfrm>
            <a:off x="144463" y="4205288"/>
            <a:ext cx="8604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66FF33"/>
                </a:solidFill>
              </a:rPr>
              <a:t>What part of initial collision energy actually was trapped in BH formation process?</a:t>
            </a:r>
          </a:p>
          <a:p>
            <a:pPr eaLnBrk="1" hangingPunct="1"/>
            <a:endParaRPr lang="en-US" altLang="ru-RU" sz="2000" dirty="0">
              <a:solidFill>
                <a:srgbClr val="66FF33"/>
              </a:solidFill>
            </a:endParaRPr>
          </a:p>
          <a:p>
            <a:pPr algn="l" eaLnBrk="1" hangingPunct="1"/>
            <a:r>
              <a:rPr lang="en-US" altLang="ru-RU" sz="2000" dirty="0">
                <a:solidFill>
                  <a:srgbClr val="FF0066"/>
                </a:solidFill>
              </a:rPr>
              <a:t>                   </a:t>
            </a:r>
          </a:p>
          <a:p>
            <a:pPr algn="l" eaLnBrk="1" hangingPunct="1"/>
            <a:r>
              <a:rPr lang="en-US" altLang="ru-RU" sz="2000" dirty="0">
                <a:solidFill>
                  <a:srgbClr val="FF0066"/>
                </a:solidFill>
              </a:rPr>
              <a:t>                         </a:t>
            </a:r>
            <a:r>
              <a:rPr lang="en-US" altLang="ru-RU" sz="2000" b="1" dirty="0">
                <a:solidFill>
                  <a:srgbClr val="FF0066"/>
                </a:solidFill>
              </a:rPr>
              <a:t>inelasticity (pp </a:t>
            </a:r>
            <a:r>
              <a:rPr lang="en-US" altLang="ru-RU" sz="2000" b="1" dirty="0">
                <a:solidFill>
                  <a:srgbClr val="FF0066"/>
                </a:solidFill>
                <a:sym typeface="Symbol" pitchFamily="18" charset="2"/>
              </a:rPr>
              <a:t></a:t>
            </a:r>
            <a:r>
              <a:rPr lang="en-US" altLang="ru-RU" sz="2000" b="1" dirty="0">
                <a:solidFill>
                  <a:srgbClr val="FF0066"/>
                </a:solidFill>
              </a:rPr>
              <a:t> BH + X) – function of </a:t>
            </a:r>
            <a:r>
              <a:rPr lang="en-US" altLang="ru-RU" sz="2000" b="1" dirty="0" err="1">
                <a:solidFill>
                  <a:srgbClr val="FF0066"/>
                </a:solidFill>
              </a:rPr>
              <a:t>n,b</a:t>
            </a:r>
            <a:endParaRPr lang="ru-RU" altLang="ru-RU" sz="2000" b="1" dirty="0">
              <a:solidFill>
                <a:srgbClr val="FF0066"/>
              </a:solidFill>
            </a:endParaRPr>
          </a:p>
        </p:txBody>
      </p:sp>
      <p:sp>
        <p:nvSpPr>
          <p:cNvPr id="16392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1638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36874"/>
              </p:ext>
            </p:extLst>
          </p:nvPr>
        </p:nvGraphicFramePr>
        <p:xfrm>
          <a:off x="265113" y="1285875"/>
          <a:ext cx="8574087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4" name="Equation" r:id="rId3" imgW="3720960" imgH="838080" progId="Equation.3">
                  <p:embed/>
                </p:oleObj>
              </mc:Choice>
              <mc:Fallback>
                <p:oleObj name="Equation" r:id="rId3" imgW="3720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1285875"/>
                        <a:ext cx="8574087" cy="192722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Rectangle 2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16387" name="Object 21"/>
          <p:cNvGraphicFramePr>
            <a:graphicFrameLocks noChangeAspect="1"/>
          </p:cNvGraphicFramePr>
          <p:nvPr/>
        </p:nvGraphicFramePr>
        <p:xfrm>
          <a:off x="179388" y="3297238"/>
          <a:ext cx="216058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5" name="Формула" r:id="rId5" imgW="1002865" imgH="228501" progId="Equation.3">
                  <p:embed/>
                </p:oleObj>
              </mc:Choice>
              <mc:Fallback>
                <p:oleObj name="Формула" r:id="rId5" imgW="1002865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297238"/>
                        <a:ext cx="216058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4" name="Rectangle 25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16388" name="Object 24"/>
          <p:cNvGraphicFramePr>
            <a:graphicFrameLocks noChangeAspect="1"/>
          </p:cNvGraphicFramePr>
          <p:nvPr/>
        </p:nvGraphicFramePr>
        <p:xfrm>
          <a:off x="2916238" y="3217863"/>
          <a:ext cx="20161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6" name="Формула" r:id="rId7" imgW="863225" imgH="241195" progId="Equation.3">
                  <p:embed/>
                </p:oleObj>
              </mc:Choice>
              <mc:Fallback>
                <p:oleObj name="Формула" r:id="rId7" imgW="86322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217863"/>
                        <a:ext cx="20161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5" name="Rectangle 28"/>
          <p:cNvSpPr>
            <a:spLocks noChangeArrowheads="1"/>
          </p:cNvSpPr>
          <p:nvPr/>
        </p:nvSpPr>
        <p:spPr bwMode="auto">
          <a:xfrm>
            <a:off x="-36513" y="3314700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16389" name="Object 27"/>
          <p:cNvGraphicFramePr>
            <a:graphicFrameLocks noChangeAspect="1"/>
          </p:cNvGraphicFramePr>
          <p:nvPr/>
        </p:nvGraphicFramePr>
        <p:xfrm>
          <a:off x="5437188" y="3268663"/>
          <a:ext cx="15113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67" name="Формула" r:id="rId9" imgW="660400" imgH="228600" progId="Equation.3">
                  <p:embed/>
                </p:oleObj>
              </mc:Choice>
              <mc:Fallback>
                <p:oleObj name="Формула" r:id="rId9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7188" y="3268663"/>
                        <a:ext cx="15113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6" name="Text Box 30"/>
          <p:cNvSpPr txBox="1">
            <a:spLocks noChangeArrowheads="1"/>
          </p:cNvSpPr>
          <p:nvPr/>
        </p:nvSpPr>
        <p:spPr bwMode="auto">
          <a:xfrm>
            <a:off x="2428875" y="33194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/>
              <a:t>;</a:t>
            </a:r>
            <a:endParaRPr lang="ru-RU" altLang="ru-RU" sz="2000"/>
          </a:p>
        </p:txBody>
      </p:sp>
      <p:sp>
        <p:nvSpPr>
          <p:cNvPr id="16397" name="Text Box 31"/>
          <p:cNvSpPr txBox="1">
            <a:spLocks noChangeArrowheads="1"/>
          </p:cNvSpPr>
          <p:nvPr/>
        </p:nvSpPr>
        <p:spPr bwMode="auto">
          <a:xfrm>
            <a:off x="5038725" y="33194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/>
              <a:t>;</a:t>
            </a:r>
            <a:endParaRPr lang="ru-RU" altLang="ru-RU" sz="2000"/>
          </a:p>
        </p:txBody>
      </p:sp>
      <p:sp>
        <p:nvSpPr>
          <p:cNvPr id="16398" name="AutoShape 32"/>
          <p:cNvSpPr>
            <a:spLocks noChangeArrowheads="1"/>
          </p:cNvSpPr>
          <p:nvPr/>
        </p:nvSpPr>
        <p:spPr bwMode="auto">
          <a:xfrm>
            <a:off x="4284663" y="4941888"/>
            <a:ext cx="358775" cy="358775"/>
          </a:xfrm>
          <a:prstGeom prst="downArrow">
            <a:avLst>
              <a:gd name="adj1" fmla="val 50000"/>
              <a:gd name="adj2" fmla="val 3517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6399" name="Text Box 33"/>
          <p:cNvSpPr txBox="1">
            <a:spLocks noChangeArrowheads="1"/>
          </p:cNvSpPr>
          <p:nvPr/>
        </p:nvSpPr>
        <p:spPr bwMode="auto">
          <a:xfrm>
            <a:off x="611188" y="5876925"/>
            <a:ext cx="80121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 sz="1600" i="1" dirty="0">
                <a:cs typeface="Arial" pitchFamily="34" charset="0"/>
              </a:rPr>
              <a:t>H. Yoshino and Y. Nambu, Phys. Rev. D 67, 024009(2003)</a:t>
            </a:r>
            <a:r>
              <a:rPr lang="en-US" altLang="ru-RU" sz="1600" i="1" dirty="0">
                <a:cs typeface="Arial" pitchFamily="34" charset="0"/>
              </a:rPr>
              <a:t>,</a:t>
            </a:r>
            <a:r>
              <a:rPr lang="ru-RU" altLang="ru-RU" sz="1600" i="1" dirty="0">
                <a:cs typeface="Arial" pitchFamily="34" charset="0"/>
              </a:rPr>
              <a:t> gr-qc/0209003</a:t>
            </a:r>
            <a:r>
              <a:rPr lang="en-US" altLang="ru-RU" sz="1600" i="1" dirty="0">
                <a:cs typeface="Arial" pitchFamily="34" charset="0"/>
              </a:rPr>
              <a:t>;</a:t>
            </a:r>
            <a:endParaRPr lang="en-GB" altLang="ru-RU" sz="1600" i="1" dirty="0">
              <a:cs typeface="Arial" pitchFamily="34" charset="0"/>
            </a:endParaRPr>
          </a:p>
          <a:p>
            <a:pPr algn="l" eaLnBrk="1" hangingPunct="1"/>
            <a:r>
              <a:rPr lang="en-GB" altLang="ru-RU" sz="1600" i="1" dirty="0">
                <a:cs typeface="Arial" pitchFamily="34" charset="0"/>
              </a:rPr>
              <a:t>H. Yoshino and V. S. </a:t>
            </a:r>
            <a:r>
              <a:rPr lang="en-GB" altLang="ru-RU" sz="1600" i="1" dirty="0" err="1">
                <a:cs typeface="Arial" pitchFamily="34" charset="0"/>
              </a:rPr>
              <a:t>Rychkov</a:t>
            </a:r>
            <a:r>
              <a:rPr lang="en-GB" altLang="ru-RU" sz="1600" i="1" dirty="0">
                <a:cs typeface="Arial" pitchFamily="34" charset="0"/>
              </a:rPr>
              <a:t>, Phys. Rev. D </a:t>
            </a:r>
            <a:r>
              <a:rPr lang="en-GB" altLang="ru-RU" sz="1600" b="1" i="1" dirty="0">
                <a:cs typeface="Arial" pitchFamily="34" charset="0"/>
              </a:rPr>
              <a:t>71, </a:t>
            </a:r>
            <a:r>
              <a:rPr lang="en-GB" altLang="ru-RU" sz="1600" i="1" dirty="0">
                <a:cs typeface="Arial" pitchFamily="34" charset="0"/>
              </a:rPr>
              <a:t>104028 (2005), </a:t>
            </a:r>
            <a:r>
              <a:rPr lang="en-GB" altLang="ru-RU" sz="1600" i="1" dirty="0" err="1">
                <a:cs typeface="Arial" pitchFamily="34" charset="0"/>
              </a:rPr>
              <a:t>arXiv:hep-th</a:t>
            </a:r>
            <a:r>
              <a:rPr lang="en-GB" altLang="ru-RU" sz="1600" i="1" dirty="0">
                <a:cs typeface="Arial" pitchFamily="34" charset="0"/>
              </a:rPr>
              <a:t>/0503171</a:t>
            </a:r>
            <a:endParaRPr lang="en-US" altLang="ru-RU" sz="1600" i="1" dirty="0">
              <a:cs typeface="Arial" pitchFamily="34" charset="0"/>
            </a:endParaRPr>
          </a:p>
          <a:p>
            <a:pPr algn="l" eaLnBrk="1" hangingPunct="1"/>
            <a:r>
              <a:rPr lang="ru-RU" altLang="ru-RU" sz="1600" i="1" dirty="0">
                <a:cs typeface="Arial" pitchFamily="34" charset="0"/>
              </a:rPr>
              <a:t>L</a:t>
            </a:r>
            <a:r>
              <a:rPr lang="en-US" altLang="ru-RU" sz="1600" i="1" dirty="0">
                <a:cs typeface="Arial" pitchFamily="34" charset="0"/>
              </a:rPr>
              <a:t>.</a:t>
            </a:r>
            <a:r>
              <a:rPr lang="ru-RU" altLang="ru-RU" sz="1600" i="1" dirty="0">
                <a:cs typeface="Arial" pitchFamily="34" charset="0"/>
              </a:rPr>
              <a:t> A. Anchordoqui,</a:t>
            </a:r>
            <a:r>
              <a:rPr lang="en-US" altLang="ru-RU" sz="1600" i="1" dirty="0">
                <a:cs typeface="Arial" pitchFamily="34" charset="0"/>
              </a:rPr>
              <a:t> </a:t>
            </a:r>
            <a:r>
              <a:rPr lang="ru-RU" altLang="ru-RU" sz="1600" i="1" dirty="0">
                <a:cs typeface="Arial" pitchFamily="34" charset="0"/>
              </a:rPr>
              <a:t>J</a:t>
            </a:r>
            <a:r>
              <a:rPr lang="en-US" altLang="ru-RU" sz="1600" i="1" dirty="0">
                <a:cs typeface="Arial" pitchFamily="34" charset="0"/>
              </a:rPr>
              <a:t>.</a:t>
            </a:r>
            <a:r>
              <a:rPr lang="ru-RU" altLang="ru-RU" sz="1600" i="1" dirty="0">
                <a:cs typeface="Arial" pitchFamily="34" charset="0"/>
              </a:rPr>
              <a:t>L. Feng, H</a:t>
            </a:r>
            <a:r>
              <a:rPr lang="en-US" altLang="ru-RU" sz="1600" i="1" dirty="0">
                <a:cs typeface="Arial" pitchFamily="34" charset="0"/>
              </a:rPr>
              <a:t>.</a:t>
            </a:r>
            <a:r>
              <a:rPr lang="ru-RU" altLang="ru-RU" sz="1600" i="1" dirty="0">
                <a:cs typeface="Arial" pitchFamily="34" charset="0"/>
              </a:rPr>
              <a:t> Goldberg,</a:t>
            </a:r>
            <a:r>
              <a:rPr lang="en-US" altLang="ru-RU" sz="1600" i="1" dirty="0">
                <a:cs typeface="Arial" pitchFamily="34" charset="0"/>
              </a:rPr>
              <a:t> </a:t>
            </a:r>
            <a:r>
              <a:rPr lang="ru-RU" altLang="ru-RU" sz="1600" i="1" dirty="0">
                <a:cs typeface="Arial" pitchFamily="34" charset="0"/>
              </a:rPr>
              <a:t>and A</a:t>
            </a:r>
            <a:r>
              <a:rPr lang="en-US" altLang="ru-RU" sz="1600" i="1" dirty="0">
                <a:cs typeface="Arial" pitchFamily="34" charset="0"/>
              </a:rPr>
              <a:t>.</a:t>
            </a:r>
            <a:r>
              <a:rPr lang="ru-RU" altLang="ru-RU" sz="1600" i="1" dirty="0">
                <a:cs typeface="Arial" pitchFamily="34" charset="0"/>
              </a:rPr>
              <a:t>D. Shapere</a:t>
            </a:r>
            <a:r>
              <a:rPr lang="en-US" altLang="ru-RU" sz="1600" i="1" dirty="0">
                <a:cs typeface="Arial" pitchFamily="34" charset="0"/>
              </a:rPr>
              <a:t>, </a:t>
            </a:r>
            <a:r>
              <a:rPr lang="en-US" altLang="ru-RU" sz="1600" i="1" dirty="0" err="1">
                <a:cs typeface="Arial" pitchFamily="34" charset="0"/>
              </a:rPr>
              <a:t>hep-ph</a:t>
            </a:r>
            <a:r>
              <a:rPr lang="en-US" altLang="ru-RU" sz="1600" i="1" dirty="0">
                <a:cs typeface="Arial" pitchFamily="34" charset="0"/>
              </a:rPr>
              <a:t>/0311365</a:t>
            </a:r>
            <a:endParaRPr lang="ru-RU" altLang="ru-RU" sz="1600" i="1" dirty="0">
              <a:cs typeface="Arial" pitchFamily="34" charset="0"/>
            </a:endParaRPr>
          </a:p>
        </p:txBody>
      </p:sp>
      <p:sp>
        <p:nvSpPr>
          <p:cNvPr id="18" name="Rectangle 18"/>
          <p:cNvSpPr txBox="1">
            <a:spLocks/>
          </p:cNvSpPr>
          <p:nvPr/>
        </p:nvSpPr>
        <p:spPr bwMode="auto">
          <a:xfrm>
            <a:off x="539552" y="549498"/>
            <a:ext cx="781236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TSM and an inelasticity in BH production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172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332656"/>
            <a:ext cx="6778625" cy="936104"/>
          </a:xfrm>
          <a:ln>
            <a:miter lim="800000"/>
            <a:headEnd/>
            <a:tailEnd/>
          </a:ln>
        </p:spPr>
        <p:txBody>
          <a:bodyPr lIns="91440" rIns="91440" bIns="45720" anchor="ctr">
            <a:normAutofit/>
          </a:bodyPr>
          <a:lstStyle/>
          <a:p>
            <a:pPr algn="ctr" eaLnBrk="1" hangingPunct="1">
              <a:defRPr/>
            </a:pPr>
            <a:r>
              <a:rPr lang="en-US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TSM: </a:t>
            </a:r>
            <a:r>
              <a:rPr lang="en-US" sz="2400" b="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xsec</a:t>
            </a:r>
            <a:r>
              <a:rPr lang="en-US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enhancement</a:t>
            </a:r>
            <a:endParaRPr lang="ru-RU" sz="24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4A95F-CC42-487E-A5A0-4E5B1FE2AD68}" type="slidenum">
              <a:rPr lang="ru-RU"/>
              <a:pPr>
                <a:defRPr/>
              </a:pPr>
              <a:t>15</a:t>
            </a:fld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07592"/>
            <a:ext cx="2057400" cy="15494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797152"/>
            <a:ext cx="7604045" cy="167736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1772816"/>
            <a:ext cx="3686003" cy="2400548"/>
          </a:xfrm>
          <a:prstGeom prst="rect">
            <a:avLst/>
          </a:prstGeom>
          <a:solidFill>
            <a:schemeClr val="tx1"/>
          </a:solidFill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017349"/>
              </p:ext>
            </p:extLst>
          </p:nvPr>
        </p:nvGraphicFramePr>
        <p:xfrm>
          <a:off x="1259632" y="3717032"/>
          <a:ext cx="3312369" cy="567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2" name="Equation" r:id="rId6" imgW="1409400" imgH="241200" progId="Equation.3">
                  <p:embed/>
                </p:oleObj>
              </mc:Choice>
              <mc:Fallback>
                <p:oleObj name="Equation" r:id="rId6" imgW="1409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717032"/>
                        <a:ext cx="3312369" cy="567069"/>
                      </a:xfrm>
                      <a:prstGeom prst="rect">
                        <a:avLst/>
                      </a:prstGeom>
                      <a:solidFill>
                        <a:srgbClr val="E6DEDB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3528" y="1124744"/>
            <a:ext cx="902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en-GB" altLang="ru-RU" i="1" dirty="0">
                <a:cs typeface="Arial" pitchFamily="34" charset="0"/>
              </a:rPr>
              <a:t>H. </a:t>
            </a:r>
            <a:r>
              <a:rPr lang="en-GB" altLang="ru-RU" i="1" dirty="0" smtClean="0">
                <a:cs typeface="Arial" pitchFamily="34" charset="0"/>
              </a:rPr>
              <a:t>Yoshino and V. S. </a:t>
            </a:r>
            <a:r>
              <a:rPr lang="en-GB" altLang="ru-RU" i="1" dirty="0" err="1" smtClean="0">
                <a:cs typeface="Arial" pitchFamily="34" charset="0"/>
              </a:rPr>
              <a:t>Rychkov</a:t>
            </a:r>
            <a:r>
              <a:rPr lang="en-GB" altLang="ru-RU" i="1" dirty="0" smtClean="0">
                <a:cs typeface="Arial" pitchFamily="34" charset="0"/>
              </a:rPr>
              <a:t>, Phys. Rev. D </a:t>
            </a:r>
            <a:r>
              <a:rPr lang="en-GB" altLang="ru-RU" b="1" i="1" dirty="0" smtClean="0">
                <a:cs typeface="Arial" pitchFamily="34" charset="0"/>
              </a:rPr>
              <a:t>71, </a:t>
            </a:r>
            <a:r>
              <a:rPr lang="en-GB" altLang="ru-RU" i="1" dirty="0" smtClean="0">
                <a:cs typeface="Arial" pitchFamily="34" charset="0"/>
              </a:rPr>
              <a:t>104028 </a:t>
            </a:r>
            <a:r>
              <a:rPr lang="en-GB" altLang="ru-RU" i="1" dirty="0">
                <a:cs typeface="Arial" pitchFamily="34" charset="0"/>
              </a:rPr>
              <a:t>(2005), </a:t>
            </a:r>
            <a:r>
              <a:rPr lang="en-GB" altLang="ru-RU" i="1" dirty="0" err="1">
                <a:cs typeface="Arial" pitchFamily="34" charset="0"/>
              </a:rPr>
              <a:t>arXiv:hep-th</a:t>
            </a:r>
            <a:r>
              <a:rPr lang="en-GB" altLang="ru-RU" i="1" dirty="0">
                <a:cs typeface="Arial" pitchFamily="34" charset="0"/>
              </a:rPr>
              <a:t>/0503171</a:t>
            </a:r>
            <a:endParaRPr lang="en-US" altLang="ru-RU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9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A9B04-4CE2-4DC4-A8F9-79D0906D9EC2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16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21" y="3901207"/>
            <a:ext cx="71278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 txBox="1">
            <a:spLocks/>
          </p:cNvSpPr>
          <p:nvPr/>
        </p:nvSpPr>
        <p:spPr bwMode="auto">
          <a:xfrm>
            <a:off x="288032" y="549498"/>
            <a:ext cx="89644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TSM: inelasticity and “production efficiency curves” 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198193" y="2708920"/>
            <a:ext cx="500537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GB" altLang="ru-RU" sz="1600" i="1" dirty="0" smtClean="0">
                <a:solidFill>
                  <a:srgbClr val="66FF33"/>
                </a:solidFill>
                <a:cs typeface="Arial" pitchFamily="34" charset="0"/>
              </a:rPr>
              <a:t> </a:t>
            </a:r>
            <a:r>
              <a:rPr lang="en-US" altLang="ru-RU" sz="1600" i="1" dirty="0">
                <a:solidFill>
                  <a:srgbClr val="66FF33"/>
                </a:solidFill>
                <a:cs typeface="Arial" pitchFamily="34" charset="0"/>
              </a:rPr>
              <a:t>H. Yoshino and Y. </a:t>
            </a:r>
            <a:r>
              <a:rPr lang="en-US" altLang="ru-RU" sz="1600" i="1" dirty="0" err="1">
                <a:solidFill>
                  <a:srgbClr val="66FF33"/>
                </a:solidFill>
                <a:cs typeface="Arial" pitchFamily="34" charset="0"/>
              </a:rPr>
              <a:t>Nambu</a:t>
            </a:r>
            <a:r>
              <a:rPr lang="en-US" altLang="ru-RU" sz="1600" i="1" dirty="0">
                <a:solidFill>
                  <a:srgbClr val="66FF33"/>
                </a:solidFill>
                <a:cs typeface="Arial" pitchFamily="34" charset="0"/>
              </a:rPr>
              <a:t>, Phys. Rev. D 67, </a:t>
            </a:r>
            <a:r>
              <a:rPr lang="en-US" altLang="ru-RU" sz="1600" i="1" dirty="0" smtClean="0">
                <a:solidFill>
                  <a:srgbClr val="66FF33"/>
                </a:solidFill>
                <a:cs typeface="Arial" pitchFamily="34" charset="0"/>
              </a:rPr>
              <a:t>024009 </a:t>
            </a:r>
          </a:p>
          <a:p>
            <a:pPr algn="l" eaLnBrk="1" hangingPunct="1"/>
            <a:r>
              <a:rPr lang="en-US" altLang="ru-RU" sz="1600" i="1" dirty="0" smtClean="0">
                <a:solidFill>
                  <a:srgbClr val="66FF33"/>
                </a:solidFill>
                <a:cs typeface="Arial" pitchFamily="34" charset="0"/>
              </a:rPr>
              <a:t>(</a:t>
            </a:r>
            <a:r>
              <a:rPr lang="en-US" altLang="ru-RU" sz="1600" i="1" dirty="0">
                <a:solidFill>
                  <a:srgbClr val="66FF33"/>
                </a:solidFill>
                <a:cs typeface="Arial" pitchFamily="34" charset="0"/>
              </a:rPr>
              <a:t>2003), </a:t>
            </a:r>
            <a:r>
              <a:rPr lang="en-US" altLang="ru-RU" sz="1600" i="1" dirty="0" smtClean="0">
                <a:solidFill>
                  <a:srgbClr val="66FF33"/>
                </a:solidFill>
                <a:cs typeface="Arial" pitchFamily="34" charset="0"/>
              </a:rPr>
              <a:t>gr</a:t>
            </a:r>
            <a:r>
              <a:rPr lang="en-US" altLang="ru-RU" sz="1600" i="1" dirty="0">
                <a:solidFill>
                  <a:srgbClr val="66FF33"/>
                </a:solidFill>
                <a:cs typeface="Arial" pitchFamily="34" charset="0"/>
              </a:rPr>
              <a:t>-qc/</a:t>
            </a:r>
            <a:r>
              <a:rPr lang="en-US" altLang="ru-RU" sz="1600" i="1" dirty="0" smtClean="0">
                <a:solidFill>
                  <a:srgbClr val="66FF33"/>
                </a:solidFill>
                <a:cs typeface="Arial" pitchFamily="34" charset="0"/>
              </a:rPr>
              <a:t>0209003</a:t>
            </a:r>
            <a:endParaRPr lang="en-GB" altLang="ru-RU" sz="1600" dirty="0">
              <a:solidFill>
                <a:srgbClr val="66FF33"/>
              </a:solidFill>
            </a:endParaRPr>
          </a:p>
        </p:txBody>
      </p:sp>
      <p:sp>
        <p:nvSpPr>
          <p:cNvPr id="56327" name="TextBox 6"/>
          <p:cNvSpPr txBox="1">
            <a:spLocks noChangeArrowheads="1"/>
          </p:cNvSpPr>
          <p:nvPr/>
        </p:nvSpPr>
        <p:spPr bwMode="auto">
          <a:xfrm>
            <a:off x="1619250" y="6525344"/>
            <a:ext cx="6948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600" i="1" dirty="0">
                <a:solidFill>
                  <a:srgbClr val="66FF33"/>
                </a:solidFill>
              </a:rPr>
              <a:t>P. Meade and L. Randall, JHEP 05, 003 (2008), arXiv:0708.3017</a:t>
            </a:r>
            <a:endParaRPr lang="en-GB" altLang="ru-RU" dirty="0"/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88900" y="4365625"/>
            <a:ext cx="1890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GB" altLang="ru-RU"/>
              <a:t>Total BH prod.</a:t>
            </a:r>
          </a:p>
          <a:p>
            <a:pPr algn="l" eaLnBrk="1" hangingPunct="1"/>
            <a:r>
              <a:rPr lang="en-GB" altLang="ru-RU"/>
              <a:t>xsecs, fb</a:t>
            </a:r>
          </a:p>
          <a:p>
            <a:pPr algn="l" eaLnBrk="1" hangingPunct="1"/>
            <a:r>
              <a:rPr lang="en-GB" altLang="ru-RU"/>
              <a:t>with (solid) and</a:t>
            </a:r>
          </a:p>
          <a:p>
            <a:pPr algn="l" eaLnBrk="1" hangingPunct="1"/>
            <a:r>
              <a:rPr lang="en-GB" altLang="ru-RU"/>
              <a:t>without (dashed)</a:t>
            </a:r>
          </a:p>
          <a:p>
            <a:pPr algn="l" eaLnBrk="1" hangingPunct="1"/>
            <a:r>
              <a:rPr lang="en-GB" altLang="ru-RU"/>
              <a:t>an inelasticity</a:t>
            </a:r>
          </a:p>
        </p:txBody>
      </p:sp>
      <p:sp>
        <p:nvSpPr>
          <p:cNvPr id="56329" name="TextBox 8"/>
          <p:cNvSpPr txBox="1">
            <a:spLocks noChangeArrowheads="1"/>
          </p:cNvSpPr>
          <p:nvPr/>
        </p:nvSpPr>
        <p:spPr bwMode="auto">
          <a:xfrm>
            <a:off x="3419475" y="4005263"/>
            <a:ext cx="1179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>
                <a:solidFill>
                  <a:srgbClr val="FF0000"/>
                </a:solidFill>
              </a:rPr>
              <a:t>n=6, ADD</a:t>
            </a:r>
          </a:p>
        </p:txBody>
      </p:sp>
      <p:sp>
        <p:nvSpPr>
          <p:cNvPr id="56330" name="TextBox 9"/>
          <p:cNvSpPr txBox="1">
            <a:spLocks noChangeArrowheads="1"/>
          </p:cNvSpPr>
          <p:nvPr/>
        </p:nvSpPr>
        <p:spPr bwMode="auto">
          <a:xfrm>
            <a:off x="6999288" y="3995738"/>
            <a:ext cx="1023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>
                <a:solidFill>
                  <a:srgbClr val="FF0000"/>
                </a:solidFill>
              </a:rPr>
              <a:t>n=1, 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4092165" cy="72008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" name="TextBox 3"/>
          <p:cNvSpPr txBox="1"/>
          <p:nvPr/>
        </p:nvSpPr>
        <p:spPr>
          <a:xfrm>
            <a:off x="840994" y="2060848"/>
            <a:ext cx="248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Apparent horizon, M</a:t>
            </a:r>
            <a:r>
              <a:rPr lang="en-US" baseline="-25000" dirty="0" smtClean="0"/>
              <a:t>AH</a:t>
            </a:r>
            <a:r>
              <a:rPr lang="en-US" dirty="0" smtClean="0"/>
              <a:t> </a:t>
            </a:r>
            <a:endParaRPr lang="en-US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628" y="1196751"/>
            <a:ext cx="3506844" cy="2471838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78125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762F6B-0CD1-4C8F-9A62-90B1AC904A11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17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1273" name="Text Box 16"/>
          <p:cNvSpPr txBox="1">
            <a:spLocks noChangeArrowheads="1"/>
          </p:cNvSpPr>
          <p:nvPr/>
        </p:nvSpPr>
        <p:spPr bwMode="auto">
          <a:xfrm>
            <a:off x="5838825" y="1434604"/>
            <a:ext cx="27654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2000" b="1" dirty="0">
                <a:solidFill>
                  <a:srgbClr val="66FF33"/>
                </a:solidFill>
              </a:rPr>
              <a:t>Hawking temperature</a:t>
            </a:r>
          </a:p>
          <a:p>
            <a:pPr algn="l" eaLnBrk="1" hangingPunct="1"/>
            <a:r>
              <a:rPr lang="en-US" altLang="ru-RU" sz="1600" i="1" dirty="0"/>
              <a:t>(R.C. Myers and M.J. Perry, </a:t>
            </a:r>
          </a:p>
          <a:p>
            <a:pPr algn="l" eaLnBrk="1" hangingPunct="1"/>
            <a:r>
              <a:rPr lang="en-US" altLang="ru-RU" sz="1600" i="1" dirty="0"/>
              <a:t>Ann. Phys. 172, 304, 1986)</a:t>
            </a:r>
            <a:endParaRPr lang="ru-RU" altLang="ru-RU" sz="1600" i="1" dirty="0"/>
          </a:p>
          <a:p>
            <a:pPr algn="l" eaLnBrk="1" hangingPunct="1"/>
            <a:endParaRPr lang="ru-RU" altLang="ru-RU" sz="1600" dirty="0">
              <a:solidFill>
                <a:srgbClr val="66FF33"/>
              </a:solidFill>
            </a:endParaRPr>
          </a:p>
        </p:txBody>
      </p:sp>
      <p:sp>
        <p:nvSpPr>
          <p:cNvPr id="11276" name="Text Box 19"/>
          <p:cNvSpPr txBox="1">
            <a:spLocks noChangeArrowheads="1"/>
          </p:cNvSpPr>
          <p:nvPr/>
        </p:nvSpPr>
        <p:spPr bwMode="auto">
          <a:xfrm>
            <a:off x="-704850" y="58975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11278" name="Rectangle 22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1126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071396"/>
              </p:ext>
            </p:extLst>
          </p:nvPr>
        </p:nvGraphicFramePr>
        <p:xfrm>
          <a:off x="323850" y="1272927"/>
          <a:ext cx="5176838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995" name="Формула" r:id="rId3" imgW="2819160" imgH="939600" progId="Equation.3">
                  <p:embed/>
                </p:oleObj>
              </mc:Choice>
              <mc:Fallback>
                <p:oleObj name="Формула" r:id="rId3" imgW="2819160" imgH="9396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272927"/>
                        <a:ext cx="5176838" cy="172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1280" name="Rectangle 2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11281" name="Rectangle 31"/>
          <p:cNvSpPr>
            <a:spLocks noChangeArrowheads="1"/>
          </p:cNvSpPr>
          <p:nvPr/>
        </p:nvSpPr>
        <p:spPr bwMode="auto">
          <a:xfrm>
            <a:off x="0" y="3322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11271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428922"/>
              </p:ext>
            </p:extLst>
          </p:nvPr>
        </p:nvGraphicFramePr>
        <p:xfrm>
          <a:off x="6443663" y="2429197"/>
          <a:ext cx="15113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996" name="Формула" r:id="rId5" imgW="571320" imgH="241200" progId="Equation.3">
                  <p:embed/>
                </p:oleObj>
              </mc:Choice>
              <mc:Fallback>
                <p:oleObj name="Формула" r:id="rId5" imgW="571320" imgH="2412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429197"/>
                        <a:ext cx="1511300" cy="639763"/>
                      </a:xfrm>
                      <a:prstGeom prst="rect">
                        <a:avLst/>
                      </a:prstGeom>
                      <a:solidFill>
                        <a:srgbClr val="CC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8"/>
          <p:cNvSpPr txBox="1">
            <a:spLocks/>
          </p:cNvSpPr>
          <p:nvPr/>
        </p:nvSpPr>
        <p:spPr bwMode="auto">
          <a:xfrm>
            <a:off x="1835696" y="188640"/>
            <a:ext cx="5148064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Hawking Evaporation of BH 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092215"/>
              </p:ext>
            </p:extLst>
          </p:nvPr>
        </p:nvGraphicFramePr>
        <p:xfrm>
          <a:off x="539552" y="3856385"/>
          <a:ext cx="5557838" cy="202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997" name="Формула" r:id="rId7" imgW="2685932" imgH="971460" progId="Equation.3">
                  <p:embed/>
                </p:oleObj>
              </mc:Choice>
              <mc:Fallback>
                <p:oleObj name="Формула" r:id="rId7" imgW="2685932" imgH="9714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856385"/>
                        <a:ext cx="5557838" cy="202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067699"/>
              </p:ext>
            </p:extLst>
          </p:nvPr>
        </p:nvGraphicFramePr>
        <p:xfrm>
          <a:off x="6516216" y="4568800"/>
          <a:ext cx="14605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998" name="Equation" r:id="rId9" imgW="952200" imgH="431640" progId="Equation.3">
                  <p:embed/>
                </p:oleObj>
              </mc:Choice>
              <mc:Fallback>
                <p:oleObj name="Equation" r:id="rId9" imgW="952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4568800"/>
                        <a:ext cx="1460500" cy="660400"/>
                      </a:xfrm>
                      <a:prstGeom prst="rect">
                        <a:avLst/>
                      </a:prstGeom>
                      <a:solidFill>
                        <a:srgbClr val="E6DED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A9E25-4093-4F61-A485-7D473F7D8F58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59632" y="332656"/>
            <a:ext cx="73448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4D </a:t>
            </a:r>
            <a:r>
              <a:rPr lang="en-US" sz="240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vs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(4+n)D:  relations</a:t>
            </a:r>
            <a:r>
              <a:rPr lang="en-US" sz="2400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for</a:t>
            </a:r>
            <a:r>
              <a:rPr lang="ru-RU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</a:t>
            </a:r>
            <a:r>
              <a:rPr lang="en-US" sz="2400" baseline="-250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H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, </a:t>
            </a:r>
            <a:r>
              <a:rPr lang="en-US" sz="240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r</a:t>
            </a:r>
            <a:r>
              <a:rPr lang="en-US" sz="2400" baseline="-2500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S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, </a:t>
            </a:r>
            <a:r>
              <a:rPr lang="en-US" sz="240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Grande"/>
                <a:ea typeface="Lucida Grande"/>
                <a:cs typeface="Lucida Grande"/>
              </a:rPr>
              <a:t>τ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endParaRPr lang="ru-RU" sz="24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47896"/>
              </p:ext>
            </p:extLst>
          </p:nvPr>
        </p:nvGraphicFramePr>
        <p:xfrm>
          <a:off x="467544" y="1124744"/>
          <a:ext cx="3888432" cy="1422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22" name="Equation" r:id="rId3" imgW="2082800" imgH="762000" progId="Equation.3">
                  <p:embed/>
                </p:oleObj>
              </mc:Choice>
              <mc:Fallback>
                <p:oleObj name="Equation" r:id="rId3" imgW="20828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alphaModFix amt="64000"/>
                      </a:blip>
                      <a:stretch>
                        <a:fillRect/>
                      </a:stretch>
                    </p:blipFill>
                    <p:spPr>
                      <a:xfrm>
                        <a:off x="467544" y="1124744"/>
                        <a:ext cx="3888432" cy="1422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314377"/>
              </p:ext>
            </p:extLst>
          </p:nvPr>
        </p:nvGraphicFramePr>
        <p:xfrm>
          <a:off x="4716016" y="908720"/>
          <a:ext cx="4337135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23" name="Equation" r:id="rId5" imgW="2959100" imgH="1866900" progId="Equation.3">
                  <p:embed/>
                </p:oleObj>
              </mc:Choice>
              <mc:Fallback>
                <p:oleObj name="Equation" r:id="rId5" imgW="2959100" imgH="186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908720"/>
                        <a:ext cx="4337135" cy="2736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971249"/>
              </p:ext>
            </p:extLst>
          </p:nvPr>
        </p:nvGraphicFramePr>
        <p:xfrm>
          <a:off x="467544" y="2780928"/>
          <a:ext cx="2520280" cy="283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24" name="Equation" r:id="rId7" imgW="1536700" imgH="1727200" progId="Equation.3">
                  <p:embed/>
                </p:oleObj>
              </mc:Choice>
              <mc:Fallback>
                <p:oleObj name="Equation" r:id="rId7" imgW="1536700" imgH="172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7544" y="2780928"/>
                        <a:ext cx="2520280" cy="2832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92246" y="5661248"/>
            <a:ext cx="7196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(4+n)D BH is larger, colder and has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a larger lifetime in comparison to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4</a:t>
            </a:r>
            <a:r>
              <a:rPr lang="en-US" dirty="0" smtClean="0">
                <a:solidFill>
                  <a:schemeClr val="accent2"/>
                </a:solidFill>
              </a:rPr>
              <a:t>D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BH with the same mass</a:t>
            </a:r>
            <a:r>
              <a:rPr lang="ru-RU" dirty="0" smtClean="0">
                <a:solidFill>
                  <a:schemeClr val="accent2"/>
                </a:solidFill>
              </a:rPr>
              <a:t> М</a:t>
            </a:r>
            <a:endParaRPr lang="en-US" dirty="0" smtClean="0">
              <a:solidFill>
                <a:schemeClr val="accent2"/>
              </a:solidFill>
            </a:endParaRP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BH radiates </a:t>
            </a:r>
            <a:r>
              <a:rPr lang="en-US" dirty="0" smtClean="0">
                <a:solidFill>
                  <a:schemeClr val="accent2"/>
                </a:solidFill>
              </a:rPr>
              <a:t>predominantly</a:t>
            </a: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on the </a:t>
            </a:r>
            <a:r>
              <a:rPr lang="en-US" dirty="0" err="1" smtClean="0">
                <a:solidFill>
                  <a:schemeClr val="accent2"/>
                </a:solidFill>
              </a:rPr>
              <a:t>brane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99992" y="1268760"/>
            <a:ext cx="0" cy="40324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1520" y="2708920"/>
            <a:ext cx="3960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44008" y="3789040"/>
            <a:ext cx="41764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508897"/>
              </p:ext>
            </p:extLst>
          </p:nvPr>
        </p:nvGraphicFramePr>
        <p:xfrm>
          <a:off x="4788024" y="3933056"/>
          <a:ext cx="2664296" cy="1602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25" name="Equation" r:id="rId9" imgW="1816100" imgH="1092200" progId="Equation.3">
                  <p:embed/>
                </p:oleObj>
              </mc:Choice>
              <mc:Fallback>
                <p:oleObj name="Equation" r:id="rId9" imgW="1816100" imgH="1092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88024" y="3933056"/>
                        <a:ext cx="2664296" cy="1602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155390"/>
              </p:ext>
            </p:extLst>
          </p:nvPr>
        </p:nvGraphicFramePr>
        <p:xfrm>
          <a:off x="7092280" y="6237312"/>
          <a:ext cx="803243" cy="6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26" name="Equation" r:id="rId11" imgW="558800" imgH="431800" progId="Equation.3">
                  <p:embed/>
                </p:oleObj>
              </mc:Choice>
              <mc:Fallback>
                <p:oleObj name="Equation" r:id="rId11" imgW="558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92280" y="6237312"/>
                        <a:ext cx="803243" cy="6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84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>
                <a:solidFill>
                  <a:srgbClr val="FF0066"/>
                </a:solidFill>
              </a:rPr>
              <a:t>Entropy, BH decay and </a:t>
            </a:r>
            <a:r>
              <a:rPr lang="en-US" sz="2400" i="1">
                <a:solidFill>
                  <a:srgbClr val="FF0066"/>
                </a:solidFill>
              </a:rPr>
              <a:t>M</a:t>
            </a:r>
            <a:r>
              <a:rPr lang="en-US" sz="2400" i="1" baseline="-25000">
                <a:solidFill>
                  <a:srgbClr val="FF0066"/>
                </a:solidFill>
              </a:rPr>
              <a:t>min</a:t>
            </a:r>
            <a:r>
              <a:rPr lang="en-US" sz="2400" i="1">
                <a:solidFill>
                  <a:srgbClr val="FF0066"/>
                </a:solidFill>
              </a:rPr>
              <a:t>(BH)</a:t>
            </a:r>
            <a:r>
              <a:rPr lang="en-US" sz="2400">
                <a:solidFill>
                  <a:srgbClr val="FF0066"/>
                </a:solidFill>
              </a:rPr>
              <a:t> </a:t>
            </a:r>
            <a:endParaRPr lang="ru-RU" sz="2400">
              <a:solidFill>
                <a:srgbClr val="FF0066"/>
              </a:solidFill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83F35-FE85-4119-87D8-67C6823EA203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19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1843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708275"/>
            <a:ext cx="4932362" cy="4032250"/>
          </a:xfrm>
          <a:noFill/>
        </p:spPr>
      </p:pic>
      <p:sp>
        <p:nvSpPr>
          <p:cNvPr id="18440" name="Line 5"/>
          <p:cNvSpPr>
            <a:spLocks noChangeShapeType="1"/>
          </p:cNvSpPr>
          <p:nvPr/>
        </p:nvSpPr>
        <p:spPr bwMode="auto">
          <a:xfrm>
            <a:off x="4813300" y="4062413"/>
            <a:ext cx="41306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1" name="Line 6"/>
          <p:cNvSpPr>
            <a:spLocks noChangeShapeType="1"/>
          </p:cNvSpPr>
          <p:nvPr/>
        </p:nvSpPr>
        <p:spPr bwMode="auto">
          <a:xfrm flipV="1">
            <a:off x="7143750" y="2757488"/>
            <a:ext cx="0" cy="354965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2" name="Text Box 16"/>
          <p:cNvSpPr txBox="1">
            <a:spLocks noChangeArrowheads="1"/>
          </p:cNvSpPr>
          <p:nvPr/>
        </p:nvSpPr>
        <p:spPr bwMode="auto">
          <a:xfrm>
            <a:off x="0" y="5786438"/>
            <a:ext cx="43243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solidFill>
                  <a:srgbClr val="66FF33"/>
                </a:solidFill>
              </a:rPr>
              <a:t>Democratic decay</a:t>
            </a:r>
            <a:r>
              <a:rPr lang="en-US" altLang="ru-RU"/>
              <a:t> blinded to flavor: </a:t>
            </a:r>
          </a:p>
          <a:p>
            <a:pPr algn="l" eaLnBrk="1" hangingPunct="1"/>
            <a:r>
              <a:rPr lang="en-US" altLang="ru-RU"/>
              <a:t>probabilities are the same for all species </a:t>
            </a:r>
          </a:p>
          <a:p>
            <a:pPr algn="l" eaLnBrk="1" hangingPunct="1"/>
            <a:r>
              <a:rPr lang="en-US" altLang="ru-RU"/>
              <a:t>(violation of some conservation laws) </a:t>
            </a:r>
            <a:endParaRPr lang="ru-RU" altLang="ru-RU"/>
          </a:p>
        </p:txBody>
      </p:sp>
      <p:sp>
        <p:nvSpPr>
          <p:cNvPr id="18443" name="Text Box 21"/>
          <p:cNvSpPr txBox="1">
            <a:spLocks noChangeArrowheads="1"/>
          </p:cNvSpPr>
          <p:nvPr/>
        </p:nvSpPr>
        <p:spPr bwMode="auto">
          <a:xfrm>
            <a:off x="179388" y="2852738"/>
            <a:ext cx="403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/>
              <a:t>S</a:t>
            </a:r>
            <a:r>
              <a:rPr lang="en-US" altLang="ru-RU" baseline="-25000"/>
              <a:t>BH</a:t>
            </a:r>
            <a:r>
              <a:rPr lang="en-US" altLang="ru-RU"/>
              <a:t> must be large enough to </a:t>
            </a:r>
          </a:p>
          <a:p>
            <a:pPr algn="l" eaLnBrk="1" hangingPunct="1"/>
            <a:r>
              <a:rPr lang="en-US" altLang="ru-RU"/>
              <a:t>reproduce thermal BH decay</a:t>
            </a:r>
            <a:endParaRPr lang="ru-RU" altLang="ru-RU"/>
          </a:p>
        </p:txBody>
      </p:sp>
      <p:sp>
        <p:nvSpPr>
          <p:cNvPr id="18444" name="Rectangle 30"/>
          <p:cNvSpPr>
            <a:spLocks noChangeArrowheads="1"/>
          </p:cNvSpPr>
          <p:nvPr/>
        </p:nvSpPr>
        <p:spPr bwMode="auto">
          <a:xfrm>
            <a:off x="0" y="2925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144997"/>
              </p:ext>
            </p:extLst>
          </p:nvPr>
        </p:nvGraphicFramePr>
        <p:xfrm>
          <a:off x="107504" y="976313"/>
          <a:ext cx="5557838" cy="202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79" name="Формула" r:id="rId4" imgW="2692080" imgH="977760" progId="Equation.3">
                  <p:embed/>
                </p:oleObj>
              </mc:Choice>
              <mc:Fallback>
                <p:oleObj name="Формула" r:id="rId4" imgW="2692080" imgH="9777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976313"/>
                        <a:ext cx="5557838" cy="2020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Text Box 32"/>
          <p:cNvSpPr txBox="1">
            <a:spLocks noChangeArrowheads="1"/>
          </p:cNvSpPr>
          <p:nvPr/>
        </p:nvSpPr>
        <p:spPr bwMode="auto">
          <a:xfrm>
            <a:off x="34925" y="4360863"/>
            <a:ext cx="38814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1600" i="1"/>
              <a:t>(</a:t>
            </a:r>
            <a:r>
              <a:rPr lang="ru-RU" altLang="ru-RU" sz="1600" i="1"/>
              <a:t>S</a:t>
            </a:r>
            <a:r>
              <a:rPr lang="en-US" altLang="ru-RU" sz="1600" i="1"/>
              <a:t>.</a:t>
            </a:r>
            <a:r>
              <a:rPr lang="ru-RU" altLang="ru-RU" sz="1600" i="1"/>
              <a:t>B. Giddings</a:t>
            </a:r>
            <a:r>
              <a:rPr lang="en-US" altLang="ru-RU" sz="1600" i="1"/>
              <a:t>, </a:t>
            </a:r>
            <a:r>
              <a:rPr lang="ru-RU" altLang="ru-RU" sz="1600" i="1"/>
              <a:t>hep-ph/0110127v3</a:t>
            </a:r>
            <a:r>
              <a:rPr lang="en-US" altLang="ru-RU" sz="1600" i="1"/>
              <a:t>,</a:t>
            </a:r>
          </a:p>
          <a:p>
            <a:pPr algn="l" eaLnBrk="1" hangingPunct="1"/>
            <a:r>
              <a:rPr lang="ru-RU" altLang="ru-RU" sz="1600" i="1">
                <a:latin typeface="CMR9" charset="0"/>
              </a:rPr>
              <a:t>K. Cheung, Phys. Rev. Lett. </a:t>
            </a:r>
            <a:r>
              <a:rPr lang="ru-RU" altLang="ru-RU" sz="1600" i="1">
                <a:latin typeface="CMBX9" charset="0"/>
              </a:rPr>
              <a:t>88</a:t>
            </a:r>
            <a:r>
              <a:rPr lang="ru-RU" altLang="ru-RU" sz="1600" i="1">
                <a:latin typeface="CMR9" charset="0"/>
              </a:rPr>
              <a:t>, 221602</a:t>
            </a:r>
            <a:r>
              <a:rPr lang="en-US" altLang="ru-RU" sz="1600" i="1">
                <a:latin typeface="CMR9" charset="0"/>
              </a:rPr>
              <a:t>, </a:t>
            </a:r>
          </a:p>
          <a:p>
            <a:pPr algn="l" eaLnBrk="1" hangingPunct="1"/>
            <a:r>
              <a:rPr lang="ru-RU" altLang="ru-RU" sz="1600" i="1">
                <a:latin typeface="CMR9" charset="0"/>
              </a:rPr>
              <a:t>2002</a:t>
            </a:r>
            <a:r>
              <a:rPr lang="en-US" altLang="ru-RU" sz="1600" i="1">
                <a:latin typeface="CMR9" charset="0"/>
              </a:rPr>
              <a:t>)</a:t>
            </a:r>
            <a:endParaRPr lang="ru-RU" altLang="ru-RU" sz="1600" i="1">
              <a:latin typeface="CMR9" charset="0"/>
            </a:endParaRP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68313" y="3573463"/>
          <a:ext cx="2735262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80" name="Формула" r:id="rId6" imgW="1473120" imgH="444240" progId="Equation.3">
                  <p:embed/>
                </p:oleObj>
              </mc:Choice>
              <mc:Fallback>
                <p:oleObj name="Формула" r:id="rId6" imgW="147312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573463"/>
                        <a:ext cx="2735262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1171575" y="5230813"/>
          <a:ext cx="13843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81" name="Формула" r:id="rId8" imgW="736560" imgH="228600" progId="Equation.3">
                  <p:embed/>
                </p:oleObj>
              </mc:Choice>
              <mc:Fallback>
                <p:oleObj name="Формула" r:id="rId8" imgW="7365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5230813"/>
                        <a:ext cx="1384300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8"/>
          <p:cNvSpPr txBox="1">
            <a:spLocks/>
          </p:cNvSpPr>
          <p:nvPr/>
        </p:nvSpPr>
        <p:spPr bwMode="auto">
          <a:xfrm>
            <a:off x="2836398" y="357166"/>
            <a:ext cx="2664296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BH Entropy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292079" y="1844824"/>
            <a:ext cx="385192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Very specific signature:</a:t>
            </a: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Production without suppression from small coupling constant, Hawking evaporation, corrected black body decay spectrum, large multiplicity in FS, ellipsoid shape. </a:t>
            </a: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Huge number of variables in analyses. </a:t>
            </a: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r>
              <a:rPr lang="en-US" sz="1400" dirty="0">
                <a:solidFill>
                  <a:srgbClr val="92D050"/>
                </a:solidFill>
                <a:ea typeface="ＭＳ Ｐゴシック" pitchFamily="34" charset="-128"/>
              </a:rPr>
              <a:t>Experimental observables:</a:t>
            </a: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Scalar sum of the transverse energies of jets (</a:t>
            </a:r>
            <a:r>
              <a:rPr lang="en-US" sz="1400" i="1" dirty="0">
                <a:solidFill>
                  <a:prstClr val="white"/>
                </a:solidFill>
                <a:ea typeface="ＭＳ Ｐゴシック" pitchFamily="34" charset="-128"/>
              </a:rPr>
              <a:t>S</a:t>
            </a:r>
            <a:r>
              <a:rPr lang="en-US" sz="1400" i="1" baseline="-25000" dirty="0">
                <a:solidFill>
                  <a:prstClr val="white"/>
                </a:solidFill>
                <a:ea typeface="ＭＳ Ｐゴシック" pitchFamily="34" charset="-128"/>
              </a:rPr>
              <a:t>T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), an asymmetry in </a:t>
            </a:r>
            <a:r>
              <a:rPr lang="en-US" sz="1400" dirty="0" err="1">
                <a:solidFill>
                  <a:prstClr val="white"/>
                </a:solidFill>
                <a:ea typeface="ＭＳ Ｐゴシック" pitchFamily="34" charset="-128"/>
              </a:rPr>
              <a:t>dijet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 production (like  CI)</a:t>
            </a:r>
          </a:p>
        </p:txBody>
      </p:sp>
      <p:sp>
        <p:nvSpPr>
          <p:cNvPr id="38913" name="Rectangle 22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B18896-3F63-47FC-8B2D-7A6494D4BEED}" type="slidenum">
              <a:rPr lang="ru-RU"/>
              <a:pPr/>
              <a:t>2</a:t>
            </a:fld>
            <a:endParaRPr lang="ru-RU"/>
          </a:p>
        </p:txBody>
      </p:sp>
      <p:sp>
        <p:nvSpPr>
          <p:cNvPr id="6" name="Rectangle 18"/>
          <p:cNvSpPr txBox="1">
            <a:spLocks/>
          </p:cNvSpPr>
          <p:nvPr/>
        </p:nvSpPr>
        <p:spPr bwMode="auto">
          <a:xfrm>
            <a:off x="2411760" y="404665"/>
            <a:ext cx="4392488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>
              <a:defRPr/>
            </a:pPr>
            <a:r>
              <a:rPr lang="en-US" sz="2400" b="1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TeV</a:t>
            </a:r>
            <a:r>
              <a:rPr lang="ru-RU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 </a:t>
            </a:r>
            <a:r>
              <a:rPr lang="en-US" sz="24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scale </a:t>
            </a: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gravity signals  </a:t>
            </a:r>
          </a:p>
          <a:p>
            <a:pPr algn="l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 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38100"/>
            <a:ext cx="7921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1844824"/>
            <a:ext cx="4392488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Heavy graviton resonances (</a:t>
            </a:r>
            <a:r>
              <a:rPr lang="en-US" sz="1400" dirty="0">
                <a:solidFill>
                  <a:srgbClr val="FFFF00"/>
                </a:solidFill>
                <a:ea typeface="ＭＳ Ｐゴシック" pitchFamily="34" charset="-128"/>
              </a:rPr>
              <a:t>RS1 model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), one warped extra dimension </a:t>
            </a:r>
            <a:r>
              <a:rPr lang="en-US" sz="1400" i="1" dirty="0" err="1">
                <a:solidFill>
                  <a:prstClr val="white"/>
                </a:solidFill>
                <a:ea typeface="ＭＳ Ｐゴシック" pitchFamily="34" charset="-128"/>
              </a:rPr>
              <a:t>n</a:t>
            </a:r>
            <a:r>
              <a:rPr lang="en-US" sz="1400" i="1" baseline="-25000" dirty="0" err="1">
                <a:solidFill>
                  <a:prstClr val="white"/>
                </a:solidFill>
                <a:ea typeface="ＭＳ Ｐゴシック" pitchFamily="34" charset="-128"/>
              </a:rPr>
              <a:t>ED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=1       </a:t>
            </a:r>
          </a:p>
          <a:p>
            <a:pPr algn="l">
              <a:spcBef>
                <a:spcPct val="50000"/>
              </a:spcBef>
              <a:defRPr/>
            </a:pPr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Non-resonant models like </a:t>
            </a:r>
            <a:r>
              <a:rPr lang="en-US" sz="1400" dirty="0">
                <a:solidFill>
                  <a:srgbClr val="FFFF00"/>
                </a:solidFill>
                <a:ea typeface="ＭＳ Ｐゴシック" pitchFamily="34" charset="-128"/>
              </a:rPr>
              <a:t>ADD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 and contact interactions, number of ED </a:t>
            </a:r>
            <a:r>
              <a:rPr lang="en-US" sz="1400" i="1" dirty="0" err="1">
                <a:solidFill>
                  <a:prstClr val="white"/>
                </a:solidFill>
                <a:ea typeface="ＭＳ Ｐゴシック" pitchFamily="34" charset="-128"/>
              </a:rPr>
              <a:t>n</a:t>
            </a:r>
            <a:r>
              <a:rPr lang="en-US" sz="1400" i="1" baseline="-25000" dirty="0" err="1">
                <a:solidFill>
                  <a:prstClr val="white"/>
                </a:solidFill>
                <a:ea typeface="ＭＳ Ｐゴシック" pitchFamily="34" charset="-128"/>
              </a:rPr>
              <a:t>ED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 = 2 ÷</a:t>
            </a:r>
            <a:r>
              <a:rPr lang="ru-RU" sz="1400" dirty="0">
                <a:solidFill>
                  <a:prstClr val="white"/>
                </a:solidFill>
                <a:ea typeface="ＭＳ Ｐゴシック" pitchFamily="34" charset="-128"/>
              </a:rPr>
              <a:t> 7, 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scale M</a:t>
            </a:r>
            <a:r>
              <a:rPr lang="en-US" sz="1400" baseline="-25000" dirty="0">
                <a:solidFill>
                  <a:prstClr val="white"/>
                </a:solidFill>
                <a:ea typeface="ＭＳ Ｐゴシック" pitchFamily="34" charset="-128"/>
              </a:rPr>
              <a:t>S(D) </a:t>
            </a:r>
          </a:p>
          <a:p>
            <a:pPr algn="l"/>
            <a:endParaRPr lang="en-US" sz="1400" baseline="-250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baseline="-250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baseline="-250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baseline="-250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srgbClr val="92D050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srgbClr val="92D050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srgbClr val="92D050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srgbClr val="92D050"/>
              </a:solidFill>
              <a:ea typeface="ＭＳ Ｐゴシック" pitchFamily="34" charset="-128"/>
            </a:endParaRPr>
          </a:p>
          <a:p>
            <a:pPr algn="l"/>
            <a:endParaRPr lang="en-US" sz="1400" dirty="0">
              <a:solidFill>
                <a:srgbClr val="92D050"/>
              </a:solidFill>
              <a:ea typeface="ＭＳ Ｐゴシック" pitchFamily="34" charset="-128"/>
            </a:endParaRPr>
          </a:p>
          <a:p>
            <a:pPr algn="l"/>
            <a:r>
              <a:rPr lang="en-US" sz="1400" dirty="0">
                <a:solidFill>
                  <a:srgbClr val="92D050"/>
                </a:solidFill>
                <a:ea typeface="ＭＳ Ｐゴシック" pitchFamily="34" charset="-128"/>
              </a:rPr>
              <a:t>Experimental observables:</a:t>
            </a:r>
          </a:p>
          <a:p>
            <a:pPr algn="l"/>
            <a:r>
              <a:rPr lang="en-US" sz="1400" dirty="0" err="1">
                <a:solidFill>
                  <a:prstClr val="white"/>
                </a:solidFill>
                <a:ea typeface="ＭＳ Ｐゴシック" pitchFamily="34" charset="-128"/>
              </a:rPr>
              <a:t>Dilepton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 (</a:t>
            </a:r>
            <a:r>
              <a:rPr lang="en-US" sz="1400" dirty="0" err="1">
                <a:solidFill>
                  <a:prstClr val="white"/>
                </a:solidFill>
                <a:ea typeface="ＭＳ Ｐゴシック" pitchFamily="34" charset="-128"/>
              </a:rPr>
              <a:t>dijet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, </a:t>
            </a:r>
            <a:r>
              <a:rPr lang="en-US" sz="1400" dirty="0" err="1">
                <a:solidFill>
                  <a:prstClr val="white"/>
                </a:solidFill>
                <a:ea typeface="ＭＳ Ｐゴシック" pitchFamily="34" charset="-128"/>
              </a:rPr>
              <a:t>diphoton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) spectra, Jet + missing </a:t>
            </a:r>
            <a:r>
              <a:rPr lang="en-US" sz="1400" i="1" dirty="0">
                <a:solidFill>
                  <a:prstClr val="white"/>
                </a:solidFill>
                <a:ea typeface="ＭＳ Ｐゴシック" pitchFamily="34" charset="-128"/>
              </a:rPr>
              <a:t>E</a:t>
            </a:r>
            <a:r>
              <a:rPr lang="en-US" sz="1400" i="1" baseline="-25000" dirty="0">
                <a:solidFill>
                  <a:prstClr val="white"/>
                </a:solidFill>
                <a:ea typeface="ＭＳ Ｐゴシック" pitchFamily="34" charset="-128"/>
              </a:rPr>
              <a:t>T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, effective description like CI (non-resonant signs).</a:t>
            </a:r>
            <a:endParaRPr lang="ru-RU" sz="14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318" y="921494"/>
            <a:ext cx="8238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a typeface="ＭＳ Ｐゴシック" pitchFamily="34" charset="-128"/>
              </a:rPr>
              <a:t>Two types of signals</a:t>
            </a:r>
          </a:p>
          <a:p>
            <a:endParaRPr lang="en-US" dirty="0">
              <a:solidFill>
                <a:prstClr val="white"/>
              </a:solidFill>
              <a:ea typeface="ＭＳ Ｐゴシック" pitchFamily="34" charset="-128"/>
            </a:endParaRPr>
          </a:p>
          <a:p>
            <a:r>
              <a:rPr lang="en-US" dirty="0">
                <a:solidFill>
                  <a:srgbClr val="92D050"/>
                </a:solidFill>
                <a:ea typeface="ＭＳ Ｐゴシック" pitchFamily="34" charset="-128"/>
              </a:rPr>
              <a:t>KK-modes of graviton                                                      Microscopic black holes</a:t>
            </a:r>
            <a:endParaRPr lang="ru-RU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627784" y="1268760"/>
            <a:ext cx="1008112" cy="216024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724128" y="1268760"/>
            <a:ext cx="936104" cy="288032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25144"/>
            <a:ext cx="226838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420888"/>
            <a:ext cx="234396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483768" y="2618909"/>
            <a:ext cx="2448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curvature k (~</a:t>
            </a:r>
            <a:r>
              <a:rPr lang="en-US" sz="1400" dirty="0" smtClean="0">
                <a:solidFill>
                  <a:prstClr val="white"/>
                </a:solidFill>
                <a:ea typeface="ＭＳ Ｐゴシック" pitchFamily="34" charset="-128"/>
              </a:rPr>
              <a:t>M</a:t>
            </a:r>
            <a:r>
              <a:rPr lang="en-US" sz="1400" baseline="-25000" dirty="0" smtClean="0">
                <a:solidFill>
                  <a:prstClr val="white"/>
                </a:solidFill>
                <a:ea typeface="ＭＳ Ｐゴシック" pitchFamily="34" charset="-128"/>
              </a:rPr>
              <a:t>D</a:t>
            </a:r>
            <a:r>
              <a:rPr lang="en-US" sz="1400" dirty="0" smtClean="0">
                <a:solidFill>
                  <a:prstClr val="white"/>
                </a:solidFill>
                <a:ea typeface="ＭＳ Ｐゴシック" pitchFamily="34" charset="-128"/>
              </a:rPr>
              <a:t>)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,                                              </a:t>
            </a:r>
            <a:r>
              <a:rPr lang="en-US" sz="1400" dirty="0" err="1">
                <a:solidFill>
                  <a:prstClr val="white"/>
                </a:solidFill>
                <a:ea typeface="ＭＳ Ｐゴシック" pitchFamily="34" charset="-128"/>
              </a:rPr>
              <a:t>compactification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 radius r, </a:t>
            </a: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coupling constant: c =  k/</a:t>
            </a:r>
            <a:r>
              <a:rPr lang="en-US" sz="1400" dirty="0" err="1" smtClean="0">
                <a:solidFill>
                  <a:prstClr val="white"/>
                </a:solidFill>
                <a:ea typeface="ＭＳ Ｐゴシック" pitchFamily="34" charset="-128"/>
              </a:rPr>
              <a:t>M</a:t>
            </a:r>
            <a:r>
              <a:rPr lang="en-US" sz="1400" baseline="-25000" dirty="0" err="1" smtClean="0">
                <a:solidFill>
                  <a:prstClr val="white"/>
                </a:solidFill>
                <a:ea typeface="ＭＳ Ｐゴシック" pitchFamily="34" charset="-128"/>
              </a:rPr>
              <a:t>Pl</a:t>
            </a:r>
            <a:r>
              <a:rPr lang="en-US" sz="1400" dirty="0" smtClean="0">
                <a:solidFill>
                  <a:prstClr val="white"/>
                </a:solidFill>
                <a:ea typeface="ＭＳ Ｐゴシック" pitchFamily="34" charset="-128"/>
              </a:rPr>
              <a:t>, </a:t>
            </a:r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gravity scale : </a:t>
            </a:r>
            <a:r>
              <a:rPr lang="en-US" sz="1400" dirty="0" smtClean="0">
                <a:solidFill>
                  <a:prstClr val="white"/>
                </a:solidFill>
                <a:ea typeface="ＭＳ Ｐゴシック" pitchFamily="34" charset="-128"/>
              </a:rPr>
              <a:t>M</a:t>
            </a:r>
            <a:r>
              <a:rPr lang="en-US" sz="1400" baseline="-25000" dirty="0" smtClean="0">
                <a:solidFill>
                  <a:prstClr val="white"/>
                </a:solidFill>
                <a:ea typeface="ＭＳ Ｐゴシック" pitchFamily="34" charset="-128"/>
              </a:rPr>
              <a:t>D</a:t>
            </a:r>
            <a:endParaRPr lang="en-US" sz="1400" baseline="-25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634275"/>
              </p:ext>
            </p:extLst>
          </p:nvPr>
        </p:nvGraphicFramePr>
        <p:xfrm>
          <a:off x="2538412" y="4725144"/>
          <a:ext cx="2448745" cy="1031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35" name="Equation" r:id="rId7" imgW="2171700" imgH="914400" progId="Equation.3">
                  <p:embed/>
                </p:oleObj>
              </mc:Choice>
              <mc:Fallback>
                <p:oleObj name="Equation" r:id="rId7" imgW="21717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2" y="4725144"/>
                        <a:ext cx="2448745" cy="1031578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3" descr="evap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3429000"/>
            <a:ext cx="190005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032940" y="3413705"/>
            <a:ext cx="2491388" cy="1959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Number of ED </a:t>
            </a:r>
          </a:p>
          <a:p>
            <a:pPr algn="l"/>
            <a:r>
              <a:rPr lang="en-US" sz="1400" i="1" dirty="0" err="1">
                <a:solidFill>
                  <a:prstClr val="white"/>
                </a:solidFill>
                <a:ea typeface="ＭＳ Ｐゴシック" pitchFamily="34" charset="-128"/>
              </a:rPr>
              <a:t>n</a:t>
            </a:r>
            <a:r>
              <a:rPr lang="en-US" sz="1400" i="1" baseline="-25000" dirty="0" err="1">
                <a:solidFill>
                  <a:prstClr val="white"/>
                </a:solidFill>
                <a:ea typeface="ＭＳ Ｐゴシック" pitchFamily="34" charset="-128"/>
              </a:rPr>
              <a:t>ED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 = 2 ÷</a:t>
            </a:r>
            <a:r>
              <a:rPr lang="ru-RU" sz="1400" dirty="0">
                <a:solidFill>
                  <a:prstClr val="white"/>
                </a:solidFill>
                <a:ea typeface="ＭＳ Ｐゴシック" pitchFamily="34" charset="-128"/>
              </a:rPr>
              <a:t> 7</a:t>
            </a:r>
            <a:endParaRPr lang="en-US" sz="14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Entangled</a:t>
            </a:r>
            <a:r>
              <a:rPr lang="en-US" sz="1400" i="1" dirty="0">
                <a:solidFill>
                  <a:prstClr val="white"/>
                </a:solidFill>
                <a:ea typeface="ＭＳ Ｐゴシック" pitchFamily="34" charset="-128"/>
              </a:rPr>
              <a:t> M</a:t>
            </a:r>
            <a:r>
              <a:rPr lang="en-US" sz="1400" i="1" baseline="-25000" dirty="0">
                <a:solidFill>
                  <a:prstClr val="white"/>
                </a:solidFill>
                <a:ea typeface="ＭＳ Ｐゴシック" pitchFamily="34" charset="-128"/>
              </a:rPr>
              <a:t>D</a:t>
            </a:r>
            <a:r>
              <a:rPr lang="en-US" sz="1400" i="1" dirty="0">
                <a:solidFill>
                  <a:prstClr val="white"/>
                </a:solidFill>
                <a:ea typeface="ＭＳ Ｐゴシック" pitchFamily="34" charset="-128"/>
              </a:rPr>
              <a:t>, </a:t>
            </a:r>
            <a:r>
              <a:rPr lang="en-US" sz="1400" i="1" dirty="0" err="1">
                <a:solidFill>
                  <a:prstClr val="white"/>
                </a:solidFill>
                <a:ea typeface="ＭＳ Ｐゴシック" pitchFamily="34" charset="-128"/>
              </a:rPr>
              <a:t>M</a:t>
            </a:r>
            <a:r>
              <a:rPr lang="en-US" sz="1400" i="1" baseline="30000" dirty="0" err="1">
                <a:solidFill>
                  <a:prstClr val="white"/>
                </a:solidFill>
                <a:ea typeface="ＭＳ Ｐゴシック" pitchFamily="34" charset="-128"/>
              </a:rPr>
              <a:t>min</a:t>
            </a:r>
            <a:r>
              <a:rPr lang="en-US" sz="1400" i="1" baseline="-25000" dirty="0" err="1">
                <a:solidFill>
                  <a:prstClr val="white"/>
                </a:solidFill>
                <a:ea typeface="ＭＳ Ｐゴシック" pitchFamily="34" charset="-128"/>
              </a:rPr>
              <a:t>BH</a:t>
            </a:r>
            <a:r>
              <a:rPr lang="en-US" sz="1400" i="1" dirty="0">
                <a:solidFill>
                  <a:prstClr val="white"/>
                </a:solidFill>
                <a:ea typeface="ＭＳ Ｐゴシック" pitchFamily="34" charset="-128"/>
              </a:rPr>
              <a:t> </a:t>
            </a:r>
          </a:p>
          <a:p>
            <a:pPr algn="l"/>
            <a:endParaRPr lang="en-US" sz="1400" i="1" baseline="30000" dirty="0">
              <a:solidFill>
                <a:prstClr val="white"/>
              </a:solidFill>
              <a:ea typeface="ＭＳ Ｐゴシック" pitchFamily="34" charset="-128"/>
            </a:endParaRP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Observation of  BH-type </a:t>
            </a: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signals </a:t>
            </a:r>
            <a:r>
              <a:rPr lang="en-US" sz="1400" dirty="0">
                <a:solidFill>
                  <a:srgbClr val="FF0000"/>
                </a:solidFill>
                <a:ea typeface="ＭＳ Ｐゴシック" pitchFamily="34" charset="-128"/>
              </a:rPr>
              <a:t>doesn’t allow </a:t>
            </a:r>
          </a:p>
          <a:p>
            <a:pPr algn="l"/>
            <a:r>
              <a:rPr lang="en-US" sz="1400" dirty="0">
                <a:solidFill>
                  <a:srgbClr val="FF0000"/>
                </a:solidFill>
                <a:ea typeface="ＭＳ Ｐゴシック" pitchFamily="34" charset="-128"/>
              </a:rPr>
              <a:t>to get 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a fundamental </a:t>
            </a: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multidimensional scale </a:t>
            </a:r>
          </a:p>
          <a:p>
            <a:pPr algn="l"/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directly from an experiment!  </a:t>
            </a:r>
            <a:endParaRPr lang="ru-RU" sz="14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004048" y="1700808"/>
            <a:ext cx="72008" cy="4608512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55771"/>
              </p:ext>
            </p:extLst>
          </p:nvPr>
        </p:nvGraphicFramePr>
        <p:xfrm>
          <a:off x="2915816" y="5903881"/>
          <a:ext cx="1080120" cy="261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36" name="Equation" r:id="rId10" imgW="812800" imgH="241300" progId="Equation.3">
                  <p:embed/>
                </p:oleObj>
              </mc:Choice>
              <mc:Fallback>
                <p:oleObj name="Equation" r:id="rId10" imgW="812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15816" y="5903881"/>
                        <a:ext cx="1080120" cy="26142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517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BCCDA-274E-43AA-9BA9-A4B2E7EBEBA4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20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600" y="548680"/>
            <a:ext cx="66967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+mj-ea"/>
                <a:cs typeface="+mj-cs"/>
              </a:rPr>
              <a:t>Quantum Black Holes</a:t>
            </a:r>
            <a:endParaRPr lang="ru-RU" sz="2400" b="1" dirty="0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400050" y="1258888"/>
            <a:ext cx="582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Production near the threshold, small entropy, M</a:t>
            </a:r>
            <a:r>
              <a:rPr lang="en-US" altLang="ru-RU" baseline="-25000"/>
              <a:t>min</a:t>
            </a:r>
            <a:r>
              <a:rPr lang="en-US" altLang="ru-RU"/>
              <a:t> ~ M</a:t>
            </a:r>
            <a:r>
              <a:rPr lang="en-US" altLang="ru-RU" baseline="-25000"/>
              <a:t>D</a:t>
            </a:r>
            <a:endParaRPr lang="ru-RU" altLang="ru-RU" baseline="-25000"/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417513" y="1412875"/>
            <a:ext cx="524986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  <a:p>
            <a:pPr algn="l" eaLnBrk="1" hangingPunct="1"/>
            <a:r>
              <a:rPr lang="en-US" altLang="ru-RU" sz="1600" i="1">
                <a:solidFill>
                  <a:srgbClr val="66FF33"/>
                </a:solidFill>
              </a:rPr>
              <a:t>Patrick Meade and Lisa Randall, arXiv:0708.3017</a:t>
            </a:r>
          </a:p>
          <a:p>
            <a:pPr algn="l" eaLnBrk="1" hangingPunct="1"/>
            <a:r>
              <a:rPr lang="en-US" altLang="ru-RU" sz="1600" i="1">
                <a:solidFill>
                  <a:srgbClr val="66FF33"/>
                </a:solidFill>
              </a:rPr>
              <a:t>Douglas M. Gingrich, arXiv:0912.0826</a:t>
            </a:r>
          </a:p>
          <a:p>
            <a:pPr eaLnBrk="1" hangingPunct="1"/>
            <a:endParaRPr lang="ru-RU" altLang="ru-RU"/>
          </a:p>
        </p:txBody>
      </p:sp>
      <p:graphicFrame>
        <p:nvGraphicFramePr>
          <p:cNvPr id="20482" name="Object 6"/>
          <p:cNvGraphicFramePr>
            <a:graphicFrameLocks noChangeAspect="1"/>
          </p:cNvGraphicFramePr>
          <p:nvPr/>
        </p:nvGraphicFramePr>
        <p:xfrm>
          <a:off x="714375" y="2357438"/>
          <a:ext cx="10715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8" name="Формула" r:id="rId3" imgW="482400" imgH="228600" progId="Equation.3">
                  <p:embed/>
                </p:oleObj>
              </mc:Choice>
              <mc:Fallback>
                <p:oleObj name="Формула" r:id="rId3" imgW="482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2357438"/>
                        <a:ext cx="1071563" cy="508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 вправо 6"/>
          <p:cNvSpPr/>
          <p:nvPr/>
        </p:nvSpPr>
        <p:spPr>
          <a:xfrm>
            <a:off x="1928813" y="2500313"/>
            <a:ext cx="642937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2786063" y="2286000"/>
            <a:ext cx="5643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/>
              <a:t>significant back-reaction,</a:t>
            </a:r>
          </a:p>
          <a:p>
            <a:pPr algn="l" eaLnBrk="1" hangingPunct="1"/>
            <a:r>
              <a:rPr lang="en-US" altLang="ru-RU"/>
              <a:t>strongly coupled resonances or gravity bound state</a:t>
            </a:r>
          </a:p>
          <a:p>
            <a:pPr eaLnBrk="1" hangingPunct="1"/>
            <a:endParaRPr lang="ru-RU" altLang="ru-RU"/>
          </a:p>
        </p:txBody>
      </p:sp>
      <p:pic>
        <p:nvPicPr>
          <p:cNvPr id="2048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777716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81525"/>
            <a:ext cx="3743325" cy="1871663"/>
          </a:xfrm>
          <a:prstGeom prst="rect">
            <a:avLst/>
          </a:prstGeom>
          <a:noFill/>
          <a:ln w="57150" algn="ctr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59EBD3-D2CE-4459-96D5-2974F6A34BDF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21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41052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51920" y="1556792"/>
            <a:ext cx="52565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+mj-ea"/>
                <a:cs typeface="+mj-cs"/>
              </a:rPr>
              <a:t>Quantum Black Holes</a:t>
            </a:r>
            <a:endParaRPr lang="ru-RU" sz="2400" b="1" dirty="0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583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203575"/>
            <a:ext cx="58324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4427538" y="2349500"/>
            <a:ext cx="408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i="1">
                <a:solidFill>
                  <a:srgbClr val="66FF33"/>
                </a:solidFill>
              </a:rPr>
              <a:t>Douglas M. Gingrich, arXiv:0912.0826</a:t>
            </a:r>
            <a:endParaRPr lang="en-GB" alt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083B5-EBCA-4FF2-B498-2B1FE6A50099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22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644525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1944688" y="6402388"/>
            <a:ext cx="69484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600" i="1">
                <a:solidFill>
                  <a:srgbClr val="66FF33"/>
                </a:solidFill>
              </a:rPr>
              <a:t>P. Meade and L. Randall, JHEP 05, 003 (2008), arXiv:0708.3017</a:t>
            </a:r>
            <a:endParaRPr lang="en-GB" alt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71800" y="1196752"/>
            <a:ext cx="66967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+mj-ea"/>
                <a:cs typeface="+mj-cs"/>
              </a:rPr>
              <a:t>Quantum BH – two body final states</a:t>
            </a:r>
            <a:endParaRPr lang="ru-RU" sz="2400" b="1" dirty="0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2798762" cy="1152525"/>
          </a:xfrm>
          <a:prstGeom prst="rect">
            <a:avLst/>
          </a:prstGeom>
          <a:noFill/>
          <a:ln w="57150" algn="ctr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554" name="Object 6"/>
          <p:cNvGraphicFramePr>
            <a:graphicFrameLocks noChangeAspect="1"/>
          </p:cNvGraphicFramePr>
          <p:nvPr/>
        </p:nvGraphicFramePr>
        <p:xfrm>
          <a:off x="179388" y="3141663"/>
          <a:ext cx="20843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04" name="Equation" r:id="rId5" imgW="1511280" imgH="469800" progId="Equation.3">
                  <p:embed/>
                </p:oleObj>
              </mc:Choice>
              <mc:Fallback>
                <p:oleObj name="Equation" r:id="rId5" imgW="15112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141663"/>
                        <a:ext cx="2084387" cy="6477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47625" y="2349500"/>
            <a:ext cx="2363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/>
              <a:t>QBH production xsec</a:t>
            </a:r>
          </a:p>
        </p:txBody>
      </p:sp>
      <p:sp>
        <p:nvSpPr>
          <p:cNvPr id="23561" name="TextBox 10"/>
          <p:cNvSpPr txBox="1">
            <a:spLocks noChangeArrowheads="1"/>
          </p:cNvSpPr>
          <p:nvPr/>
        </p:nvSpPr>
        <p:spPr bwMode="auto">
          <a:xfrm>
            <a:off x="234950" y="3860800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/>
              <a:t>FS asymmetry</a:t>
            </a:r>
          </a:p>
        </p:txBody>
      </p:sp>
      <p:sp>
        <p:nvSpPr>
          <p:cNvPr id="23562" name="TextBox 11"/>
          <p:cNvSpPr txBox="1">
            <a:spLocks noChangeArrowheads="1"/>
          </p:cNvSpPr>
          <p:nvPr/>
        </p:nvSpPr>
        <p:spPr bwMode="auto">
          <a:xfrm>
            <a:off x="4365625" y="2205038"/>
            <a:ext cx="1104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 sz="1600">
                <a:solidFill>
                  <a:srgbClr val="FF0000"/>
                </a:solidFill>
              </a:rPr>
              <a:t>n=6, ADD</a:t>
            </a:r>
          </a:p>
          <a:p>
            <a:pPr eaLnBrk="1" hangingPunct="1"/>
            <a:r>
              <a:rPr lang="en-GB" altLang="ru-RU" sz="1600">
                <a:solidFill>
                  <a:srgbClr val="FF0000"/>
                </a:solidFill>
              </a:rPr>
              <a:t>M=1,2,3,4</a:t>
            </a:r>
          </a:p>
        </p:txBody>
      </p:sp>
      <p:sp>
        <p:nvSpPr>
          <p:cNvPr id="23563" name="TextBox 12"/>
          <p:cNvSpPr txBox="1">
            <a:spLocks noChangeArrowheads="1"/>
          </p:cNvSpPr>
          <p:nvPr/>
        </p:nvSpPr>
        <p:spPr bwMode="auto">
          <a:xfrm>
            <a:off x="7534275" y="2195513"/>
            <a:ext cx="1104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GB" altLang="ru-RU" sz="1600">
                <a:solidFill>
                  <a:srgbClr val="FF0000"/>
                </a:solidFill>
              </a:rPr>
              <a:t>n=1, RS</a:t>
            </a:r>
          </a:p>
          <a:p>
            <a:pPr algn="l" eaLnBrk="1" hangingPunct="1"/>
            <a:r>
              <a:rPr lang="en-GB" altLang="ru-RU" sz="1600">
                <a:solidFill>
                  <a:srgbClr val="FF0000"/>
                </a:solidFill>
              </a:rPr>
              <a:t>M=1,2,3,4</a:t>
            </a:r>
          </a:p>
        </p:txBody>
      </p:sp>
      <p:sp>
        <p:nvSpPr>
          <p:cNvPr id="23564" name="TextBox 14"/>
          <p:cNvSpPr txBox="1">
            <a:spLocks noChangeArrowheads="1"/>
          </p:cNvSpPr>
          <p:nvPr/>
        </p:nvSpPr>
        <p:spPr bwMode="auto">
          <a:xfrm>
            <a:off x="3125788" y="4292600"/>
            <a:ext cx="965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 sz="1600">
                <a:solidFill>
                  <a:srgbClr val="009900"/>
                </a:solidFill>
              </a:rPr>
              <a:t>x_min=1</a:t>
            </a:r>
          </a:p>
        </p:txBody>
      </p:sp>
      <p:sp>
        <p:nvSpPr>
          <p:cNvPr id="23565" name="TextBox 15"/>
          <p:cNvSpPr txBox="1">
            <a:spLocks noChangeArrowheads="1"/>
          </p:cNvSpPr>
          <p:nvPr/>
        </p:nvSpPr>
        <p:spPr bwMode="auto">
          <a:xfrm>
            <a:off x="6199188" y="4241800"/>
            <a:ext cx="965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 sz="1600">
                <a:solidFill>
                  <a:srgbClr val="009900"/>
                </a:solidFill>
              </a:rPr>
              <a:t>x_min=1</a:t>
            </a:r>
          </a:p>
        </p:txBody>
      </p:sp>
    </p:spTree>
    <p:extLst>
      <p:ext uri="{BB962C8B-B14F-4D97-AF65-F5344CB8AC3E}">
        <p14:creationId xmlns:p14="http://schemas.microsoft.com/office/powerpoint/2010/main" val="5840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F9C336-9782-48ED-871B-7330F3713A6D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23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649605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-107950" y="4962525"/>
            <a:ext cx="6551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600" i="1">
                <a:solidFill>
                  <a:srgbClr val="66FF33"/>
                </a:solidFill>
              </a:rPr>
              <a:t>P. Meade and L. Randall, JHEP 05, 003 (2008), arXiv:0708.3017</a:t>
            </a:r>
            <a:endParaRPr lang="en-GB" altLang="ru-RU"/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77788" y="5314950"/>
            <a:ext cx="852963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>
                <a:solidFill>
                  <a:srgbClr val="FF0000"/>
                </a:solidFill>
              </a:rPr>
              <a:t>More about strategy of compositeness tests, an asymmetry for TBFS etc. in CMS:</a:t>
            </a:r>
            <a:endParaRPr lang="en-GB" altLang="ru-RU"/>
          </a:p>
          <a:p>
            <a:pPr eaLnBrk="1" hangingPunct="1"/>
            <a:r>
              <a:rPr lang="en-GB" altLang="ru-RU" sz="1600"/>
              <a:t>CMS Collaboration, PRL 105, 211801 (2010); PRL 105, 262001 (2010); </a:t>
            </a:r>
          </a:p>
          <a:p>
            <a:pPr eaLnBrk="1" hangingPunct="1"/>
            <a:r>
              <a:rPr lang="en-GB" altLang="ru-RU" sz="1600"/>
              <a:t>PRL 106, 201804 (2010). </a:t>
            </a:r>
          </a:p>
          <a:p>
            <a:pPr eaLnBrk="1" hangingPunct="1"/>
            <a:r>
              <a:rPr lang="en-GB" altLang="ru-RU" sz="1600"/>
              <a:t> </a:t>
            </a:r>
          </a:p>
          <a:p>
            <a:pPr eaLnBrk="1" hangingPunct="1"/>
            <a:r>
              <a:rPr lang="en-GB" altLang="ru-RU" sz="1600"/>
              <a:t>See also ATLAS Collaboration, New J. Phys. 13, 053044 (2011).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31640" y="116632"/>
            <a:ext cx="66967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normAutofit fontScale="92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+mj-ea"/>
                <a:cs typeface="+mj-cs"/>
              </a:rPr>
              <a:t>Quantum BH – two body final states (TBFS)</a:t>
            </a:r>
            <a:endParaRPr lang="ru-RU" sz="2400" b="1" dirty="0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6754813" y="2205038"/>
            <a:ext cx="1889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/>
              <a:t>String xsecs and</a:t>
            </a:r>
          </a:p>
          <a:p>
            <a:pPr eaLnBrk="1" hangingPunct="1"/>
            <a:r>
              <a:rPr lang="en-GB" altLang="ru-RU"/>
              <a:t> </a:t>
            </a:r>
          </a:p>
          <a:p>
            <a:pPr eaLnBrk="1" hangingPunct="1"/>
            <a:r>
              <a:rPr lang="en-GB" altLang="ru-RU"/>
              <a:t>an asymmetry</a:t>
            </a:r>
          </a:p>
          <a:p>
            <a:pPr eaLnBrk="1" hangingPunct="1"/>
            <a:endParaRPr lang="en-GB" altLang="ru-RU"/>
          </a:p>
          <a:p>
            <a:pPr eaLnBrk="1" hangingPunct="1"/>
            <a:r>
              <a:rPr lang="en-GB" altLang="ru-RU"/>
              <a:t>for different </a:t>
            </a:r>
            <a:r>
              <a:rPr lang="el-GR" altLang="ru-RU">
                <a:latin typeface="Times New Roman" pitchFamily="18" charset="0"/>
                <a:cs typeface="Times New Roman" pitchFamily="18" charset="0"/>
              </a:rPr>
              <a:t>γ</a:t>
            </a:r>
            <a:endParaRPr lang="en-GB" altLang="ru-RU"/>
          </a:p>
        </p:txBody>
      </p:sp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1935163" y="1052513"/>
            <a:ext cx="1341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>
                <a:solidFill>
                  <a:srgbClr val="FF0000"/>
                </a:solidFill>
              </a:rPr>
              <a:t>M_s=1 TeV</a:t>
            </a:r>
          </a:p>
        </p:txBody>
      </p:sp>
      <p:sp>
        <p:nvSpPr>
          <p:cNvPr id="61449" name="TextBox 9"/>
          <p:cNvSpPr txBox="1">
            <a:spLocks noChangeArrowheads="1"/>
          </p:cNvSpPr>
          <p:nvPr/>
        </p:nvSpPr>
        <p:spPr bwMode="auto">
          <a:xfrm>
            <a:off x="4743450" y="1042988"/>
            <a:ext cx="134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ru-RU">
                <a:solidFill>
                  <a:srgbClr val="FF0000"/>
                </a:solidFill>
              </a:rPr>
              <a:t>M_s=3 TeV</a:t>
            </a:r>
          </a:p>
        </p:txBody>
      </p:sp>
    </p:spTree>
    <p:extLst>
      <p:ext uri="{BB962C8B-B14F-4D97-AF65-F5344CB8AC3E}">
        <p14:creationId xmlns:p14="http://schemas.microsoft.com/office/powerpoint/2010/main" val="104204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9A40A-A34A-4134-AE26-ED0F177D3348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24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71600" y="548680"/>
            <a:ext cx="66967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+mj-ea"/>
                <a:cs typeface="+mj-cs"/>
              </a:rPr>
              <a:t>Quantum black holes, more ideas</a:t>
            </a:r>
            <a:endParaRPr lang="ru-RU" sz="2400" b="1" dirty="0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536575" y="1196975"/>
            <a:ext cx="872013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lang="en-GB" altLang="ru-RU" dirty="0"/>
              <a:t> BH is a cross-point, in a some sense, between a quantum and </a:t>
            </a:r>
            <a:r>
              <a:rPr lang="en-GB" altLang="ru-RU" dirty="0" err="1"/>
              <a:t>semiclassical</a:t>
            </a:r>
            <a:r>
              <a:rPr lang="en-GB" altLang="ru-RU" dirty="0"/>
              <a:t> </a:t>
            </a:r>
          </a:p>
          <a:p>
            <a:pPr eaLnBrk="1" hangingPunct="1"/>
            <a:r>
              <a:rPr lang="en-GB" altLang="ru-RU" dirty="0"/>
              <a:t>   approaches</a:t>
            </a:r>
          </a:p>
          <a:p>
            <a:pPr eaLnBrk="1" hangingPunct="1"/>
            <a:endParaRPr lang="en-GB" altLang="ru-RU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GB" altLang="ru-RU" dirty="0"/>
              <a:t> New (fundamental) quantization rules for the compact ED volume and BH area </a:t>
            </a:r>
          </a:p>
          <a:p>
            <a:pPr eaLnBrk="1" hangingPunct="1"/>
            <a:r>
              <a:rPr lang="en-GB" altLang="ru-RU" dirty="0"/>
              <a:t>   in Planck units</a:t>
            </a:r>
          </a:p>
          <a:p>
            <a:pPr eaLnBrk="1" hangingPunct="1"/>
            <a:endParaRPr lang="en-GB" altLang="ru-RU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GB" altLang="ru-RU" dirty="0"/>
              <a:t> QBH gives a number of sharp resonance states (trajectory) with a Planck spacing</a:t>
            </a:r>
          </a:p>
          <a:p>
            <a:pPr eaLnBrk="1" hangingPunct="1"/>
            <a:r>
              <a:rPr lang="en-GB" altLang="ru-RU" dirty="0"/>
              <a:t>   </a:t>
            </a:r>
            <a:r>
              <a:rPr lang="en-GB" altLang="ru-RU" sz="1600" i="1" dirty="0">
                <a:solidFill>
                  <a:srgbClr val="66FF33"/>
                </a:solidFill>
              </a:rPr>
              <a:t>G. </a:t>
            </a:r>
            <a:r>
              <a:rPr lang="en-GB" altLang="ru-RU" sz="1600" i="1" dirty="0" err="1">
                <a:solidFill>
                  <a:srgbClr val="66FF33"/>
                </a:solidFill>
              </a:rPr>
              <a:t>Dvali</a:t>
            </a:r>
            <a:r>
              <a:rPr lang="en-GB" altLang="ru-RU" sz="1600" i="1" dirty="0">
                <a:solidFill>
                  <a:srgbClr val="66FF33"/>
                </a:solidFill>
              </a:rPr>
              <a:t>, C. Gomez, S. </a:t>
            </a:r>
            <a:r>
              <a:rPr lang="en-GB" altLang="ru-RU" sz="1600" i="1" dirty="0" err="1">
                <a:solidFill>
                  <a:srgbClr val="66FF33"/>
                </a:solidFill>
              </a:rPr>
              <a:t>Mukhanov</a:t>
            </a:r>
            <a:r>
              <a:rPr lang="en-GB" altLang="ru-RU" sz="1600" i="1" dirty="0">
                <a:solidFill>
                  <a:srgbClr val="66FF33"/>
                </a:solidFill>
              </a:rPr>
              <a:t>, JHEP 11, 012 (2011), arXiv:1006.2466; </a:t>
            </a:r>
          </a:p>
          <a:p>
            <a:pPr eaLnBrk="1" hangingPunct="1"/>
            <a:r>
              <a:rPr lang="en-GB" altLang="ru-RU" sz="1600" i="1" dirty="0">
                <a:solidFill>
                  <a:srgbClr val="66FF33"/>
                </a:solidFill>
              </a:rPr>
              <a:t>   </a:t>
            </a:r>
            <a:r>
              <a:rPr lang="en-GB" altLang="ru-RU" sz="1600" i="1" dirty="0" err="1">
                <a:solidFill>
                  <a:srgbClr val="66FF33"/>
                </a:solidFill>
              </a:rPr>
              <a:t>arXiv</a:t>
            </a:r>
            <a:r>
              <a:rPr lang="en-GB" altLang="ru-RU" sz="1600" i="1" dirty="0">
                <a:solidFill>
                  <a:srgbClr val="66FF33"/>
                </a:solidFill>
              </a:rPr>
              <a:t>: 1106. 5894. </a:t>
            </a:r>
          </a:p>
          <a:p>
            <a:pPr eaLnBrk="1" hangingPunct="1"/>
            <a:endParaRPr lang="en-GB" altLang="ru-RU" dirty="0"/>
          </a:p>
          <a:p>
            <a:pPr eaLnBrk="1" hangingPunct="1"/>
            <a:r>
              <a:rPr lang="en-GB" altLang="ru-RU" dirty="0"/>
              <a:t>                                    </a:t>
            </a:r>
            <a:r>
              <a:rPr lang="en-GB" altLang="ru-RU" dirty="0">
                <a:solidFill>
                  <a:srgbClr val="FF0000"/>
                </a:solidFill>
              </a:rPr>
              <a:t>...or, maybe, so:</a:t>
            </a:r>
          </a:p>
          <a:p>
            <a:pPr eaLnBrk="1" hangingPunct="1"/>
            <a:endParaRPr lang="en-GB" altLang="ru-RU" dirty="0"/>
          </a:p>
          <a:p>
            <a:pPr eaLnBrk="1" hangingPunct="1">
              <a:buFontTx/>
              <a:buBlip>
                <a:blip r:embed="rId3"/>
              </a:buBlip>
            </a:pPr>
            <a:r>
              <a:rPr lang="en-GB" altLang="ru-RU" dirty="0"/>
              <a:t> QBH in non-commutative geometry approach </a:t>
            </a:r>
          </a:p>
          <a:p>
            <a:pPr eaLnBrk="1" hangingPunct="1"/>
            <a:endParaRPr lang="en-GB" altLang="ru-RU" dirty="0"/>
          </a:p>
          <a:p>
            <a:pPr eaLnBrk="1" hangingPunct="1">
              <a:buFontTx/>
              <a:buBlip>
                <a:blip r:embed="rId3"/>
              </a:buBlip>
            </a:pPr>
            <a:r>
              <a:rPr lang="en-GB" altLang="ru-RU" dirty="0"/>
              <a:t>  Strictly suppressed bulk emission, emission into a </a:t>
            </a:r>
            <a:r>
              <a:rPr lang="en-GB" altLang="ru-RU" dirty="0" err="1"/>
              <a:t>brane</a:t>
            </a:r>
            <a:r>
              <a:rPr lang="en-GB" altLang="ru-RU" dirty="0"/>
              <a:t> dominates</a:t>
            </a:r>
          </a:p>
          <a:p>
            <a:pPr eaLnBrk="1" hangingPunct="1"/>
            <a:endParaRPr lang="en-GB" altLang="ru-RU" dirty="0"/>
          </a:p>
          <a:p>
            <a:pPr eaLnBrk="1" hangingPunct="1">
              <a:buFontTx/>
              <a:buBlip>
                <a:blip r:embed="rId3"/>
              </a:buBlip>
            </a:pPr>
            <a:r>
              <a:rPr lang="en-GB" altLang="ru-RU" dirty="0"/>
              <a:t> Softer spectra</a:t>
            </a:r>
          </a:p>
          <a:p>
            <a:pPr eaLnBrk="1" hangingPunct="1"/>
            <a:r>
              <a:rPr lang="en-GB" altLang="ru-RU" dirty="0"/>
              <a:t>    </a:t>
            </a:r>
            <a:r>
              <a:rPr lang="en-GB" altLang="ru-RU" sz="1600" i="1" dirty="0">
                <a:solidFill>
                  <a:srgbClr val="66FF33"/>
                </a:solidFill>
              </a:rPr>
              <a:t>P. </a:t>
            </a:r>
            <a:r>
              <a:rPr lang="en-GB" altLang="ru-RU" sz="1600" i="1" dirty="0" err="1">
                <a:solidFill>
                  <a:srgbClr val="66FF33"/>
                </a:solidFill>
              </a:rPr>
              <a:t>Nicolini</a:t>
            </a:r>
            <a:r>
              <a:rPr lang="en-GB" altLang="ru-RU" sz="1600" i="1" dirty="0">
                <a:solidFill>
                  <a:srgbClr val="66FF33"/>
                </a:solidFill>
              </a:rPr>
              <a:t> and E. </a:t>
            </a:r>
            <a:r>
              <a:rPr lang="en-GB" altLang="ru-RU" sz="1600" i="1" dirty="0" err="1">
                <a:solidFill>
                  <a:srgbClr val="66FF33"/>
                </a:solidFill>
              </a:rPr>
              <a:t>Winstanley</a:t>
            </a:r>
            <a:r>
              <a:rPr lang="en-GB" altLang="ru-RU" sz="1600" i="1" dirty="0">
                <a:solidFill>
                  <a:srgbClr val="66FF33"/>
                </a:solidFill>
              </a:rPr>
              <a:t>, JHEP 11, 075 (2011), arXiv:1108.4419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en-GB" alt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9431F-5099-4F58-A410-40D090B412BB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25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21510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412" y="1225550"/>
            <a:ext cx="7200900" cy="2058988"/>
          </a:xfrm>
          <a:noFill/>
        </p:spPr>
      </p:pic>
      <p:sp>
        <p:nvSpPr>
          <p:cNvPr id="21511" name="Text Box 15"/>
          <p:cNvSpPr txBox="1">
            <a:spLocks noChangeArrowheads="1"/>
          </p:cNvSpPr>
          <p:nvPr/>
        </p:nvSpPr>
        <p:spPr bwMode="auto">
          <a:xfrm>
            <a:off x="592138" y="3751263"/>
            <a:ext cx="6105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b="1">
                <a:solidFill>
                  <a:srgbClr val="66FF33"/>
                </a:solidFill>
              </a:rPr>
              <a:t>M</a:t>
            </a:r>
            <a:r>
              <a:rPr lang="en-US" altLang="ru-RU" b="1" baseline="-25000">
                <a:solidFill>
                  <a:srgbClr val="66FF33"/>
                </a:solidFill>
              </a:rPr>
              <a:t>BH</a:t>
            </a:r>
            <a:r>
              <a:rPr lang="en-US" altLang="ru-RU" b="1">
                <a:solidFill>
                  <a:srgbClr val="66FF33"/>
                </a:solidFill>
              </a:rPr>
              <a:t> &gt;&gt; M</a:t>
            </a:r>
            <a:r>
              <a:rPr lang="en-US" altLang="ru-RU" b="1" baseline="-25000">
                <a:solidFill>
                  <a:srgbClr val="66FF33"/>
                </a:solidFill>
              </a:rPr>
              <a:t>D</a:t>
            </a:r>
            <a:r>
              <a:rPr lang="en-US" altLang="ru-RU" baseline="-25000"/>
              <a:t> </a:t>
            </a:r>
            <a:r>
              <a:rPr lang="en-US" altLang="ru-RU"/>
              <a:t>: semiclassical well-known description for BH’s.</a:t>
            </a:r>
          </a:p>
          <a:p>
            <a:pPr algn="l" eaLnBrk="1" hangingPunct="1"/>
            <a:endParaRPr lang="en-US" altLang="ru-RU"/>
          </a:p>
          <a:p>
            <a:pPr algn="l" eaLnBrk="1" hangingPunct="1"/>
            <a:r>
              <a:rPr lang="en-US" altLang="ru-RU"/>
              <a:t>What happens when M</a:t>
            </a:r>
            <a:r>
              <a:rPr lang="en-US" altLang="ru-RU" baseline="-25000"/>
              <a:t>BH</a:t>
            </a:r>
            <a:r>
              <a:rPr lang="en-US" altLang="ru-RU"/>
              <a:t> approach M</a:t>
            </a:r>
            <a:r>
              <a:rPr lang="en-US" altLang="ru-RU" baseline="-25000"/>
              <a:t>D</a:t>
            </a:r>
            <a:r>
              <a:rPr lang="en-US" altLang="ru-RU"/>
              <a:t>?</a:t>
            </a:r>
          </a:p>
          <a:p>
            <a:pPr algn="l" eaLnBrk="1" hangingPunct="1"/>
            <a:r>
              <a:rPr lang="en-US" altLang="ru-RU"/>
              <a:t>BH becomes “stringy”, their properties become complex. </a:t>
            </a:r>
            <a:endParaRPr lang="ru-RU" altLang="ru-RU" baseline="-25000"/>
          </a:p>
        </p:txBody>
      </p:sp>
      <p:sp>
        <p:nvSpPr>
          <p:cNvPr id="21512" name="Rectangle 18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21513" name="Rectangle 21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14" name="Object 25"/>
          <p:cNvGraphicFramePr>
            <a:graphicFrameLocks noChangeAspect="1"/>
          </p:cNvGraphicFramePr>
          <p:nvPr/>
        </p:nvGraphicFramePr>
        <p:xfrm>
          <a:off x="468313" y="5229225"/>
          <a:ext cx="2087562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97" name="Формула" r:id="rId4" imgW="876240" imgH="457200" progId="Equation.3">
                  <p:embed/>
                </p:oleObj>
              </mc:Choice>
              <mc:Fallback>
                <p:oleObj name="Формула" r:id="rId4" imgW="876240" imgH="4572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229225"/>
                        <a:ext cx="2087562" cy="10890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6"/>
          <p:cNvGraphicFramePr>
            <a:graphicFrameLocks noChangeAspect="1"/>
          </p:cNvGraphicFramePr>
          <p:nvPr/>
        </p:nvGraphicFramePr>
        <p:xfrm>
          <a:off x="3276600" y="5435600"/>
          <a:ext cx="1366838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98" name="Формула" r:id="rId6" imgW="533160" imgH="228600" progId="Equation.3">
                  <p:embed/>
                </p:oleObj>
              </mc:Choice>
              <mc:Fallback>
                <p:oleObj name="Формула" r:id="rId6" imgW="533160" imgH="228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435600"/>
                        <a:ext cx="1366838" cy="585788"/>
                      </a:xfrm>
                      <a:prstGeom prst="rect">
                        <a:avLst/>
                      </a:prstGeom>
                      <a:solidFill>
                        <a:srgbClr val="99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7"/>
          <p:cNvGraphicFramePr>
            <a:graphicFrameLocks noChangeAspect="1"/>
          </p:cNvGraphicFramePr>
          <p:nvPr/>
        </p:nvGraphicFramePr>
        <p:xfrm>
          <a:off x="5868988" y="5360988"/>
          <a:ext cx="19431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99" name="Формула" r:id="rId8" imgW="1079280" imgH="457200" progId="Equation.3">
                  <p:embed/>
                </p:oleObj>
              </mc:Choice>
              <mc:Fallback>
                <p:oleObj name="Формула" r:id="rId8" imgW="1079280" imgH="4572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988" y="5360988"/>
                        <a:ext cx="1943100" cy="8763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8"/>
          <p:cNvSpPr txBox="1">
            <a:spLocks/>
          </p:cNvSpPr>
          <p:nvPr/>
        </p:nvSpPr>
        <p:spPr bwMode="auto">
          <a:xfrm>
            <a:off x="1475656" y="549498"/>
            <a:ext cx="525670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Black Hole or String Ball?</a:t>
            </a:r>
            <a:r>
              <a:rPr lang="en-US" sz="29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9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932040" y="1497558"/>
            <a:ext cx="24552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 smtClean="0">
                <a:solidFill>
                  <a:srgbClr val="FF0000"/>
                </a:solidFill>
              </a:rPr>
              <a:t> QBH, KK</a:t>
            </a:r>
            <a:r>
              <a:rPr lang="en-US" sz="1800" dirty="0">
                <a:solidFill>
                  <a:srgbClr val="FF0000"/>
                </a:solidFill>
              </a:rPr>
              <a:t>-modes of G</a:t>
            </a:r>
          </a:p>
          <a:p>
            <a:pPr algn="l" eaLnBrk="1" hangingPunct="1"/>
            <a:endParaRPr lang="en-US" sz="1800" dirty="0">
              <a:solidFill>
                <a:srgbClr val="FF0000"/>
              </a:solidFill>
            </a:endParaRPr>
          </a:p>
          <a:p>
            <a:pPr algn="l" eaLnBrk="1" hangingPunct="1"/>
            <a:r>
              <a:rPr lang="en-US" sz="1800" dirty="0">
                <a:solidFill>
                  <a:srgbClr val="FF0000"/>
                </a:solidFill>
              </a:rPr>
              <a:t>    </a:t>
            </a:r>
            <a:r>
              <a:rPr lang="en-US" sz="1800" dirty="0" smtClean="0">
                <a:solidFill>
                  <a:srgbClr val="FF0000"/>
                </a:solidFill>
              </a:rPr>
              <a:t>       …</a:t>
            </a:r>
            <a:r>
              <a:rPr lang="en-US" sz="1800" dirty="0">
                <a:solidFill>
                  <a:srgbClr val="FF0000"/>
                </a:solidFill>
              </a:rPr>
              <a:t>..</a:t>
            </a:r>
          </a:p>
        </p:txBody>
      </p:sp>
      <p:sp>
        <p:nvSpPr>
          <p:cNvPr id="2" name="Down Arrow Callout 1"/>
          <p:cNvSpPr/>
          <p:nvPr/>
        </p:nvSpPr>
        <p:spPr>
          <a:xfrm>
            <a:off x="5724128" y="1844824"/>
            <a:ext cx="360040" cy="432048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2176B-7EC2-4B43-AAE7-9EFE773967C2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26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22530" name="Object 1"/>
          <p:cNvGraphicFramePr>
            <a:graphicFrameLocks noChangeAspect="1"/>
          </p:cNvGraphicFramePr>
          <p:nvPr/>
        </p:nvGraphicFramePr>
        <p:xfrm>
          <a:off x="269875" y="1916113"/>
          <a:ext cx="833437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284" name="Формула" r:id="rId3" imgW="4622800" imgH="1676400" progId="Equation.3">
                  <p:embed/>
                </p:oleObj>
              </mc:Choice>
              <mc:Fallback>
                <p:oleObj name="Формула" r:id="rId3" imgW="4622800" imgH="1676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1916113"/>
                        <a:ext cx="8334375" cy="30257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pattFill prst="pct60">
                          <a:fgClr>
                            <a:srgbClr val="000000"/>
                          </a:fgClr>
                          <a:bgClr>
                            <a:srgbClr val="FFFFFF"/>
                          </a:bgClr>
                        </a:patt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5364163" y="5073650"/>
          <a:ext cx="3095625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285" name="Формула" r:id="rId5" imgW="1854200" imgH="1003300" progId="Equation.3">
                  <p:embed/>
                </p:oleObj>
              </mc:Choice>
              <mc:Fallback>
                <p:oleObj name="Формула" r:id="rId5" imgW="1854200" imgH="1003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073650"/>
                        <a:ext cx="3095625" cy="16684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pattFill prst="pct60">
                          <a:fgClr>
                            <a:srgbClr val="000000"/>
                          </a:fgClr>
                          <a:bgClr>
                            <a:srgbClr val="FFFFFF"/>
                          </a:bgClr>
                        </a:patt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5"/>
          <p:cNvGraphicFramePr>
            <a:graphicFrameLocks noChangeAspect="1"/>
          </p:cNvGraphicFramePr>
          <p:nvPr/>
        </p:nvGraphicFramePr>
        <p:xfrm>
          <a:off x="971550" y="1139825"/>
          <a:ext cx="2232025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286" name="Формула" r:id="rId7" imgW="977900" imgH="241300" progId="Equation.3">
                  <p:embed/>
                </p:oleObj>
              </mc:Choice>
              <mc:Fallback>
                <p:oleObj name="Формула" r:id="rId7" imgW="9779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139825"/>
                        <a:ext cx="2232025" cy="560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6"/>
          <p:cNvGraphicFramePr>
            <a:graphicFrameLocks noChangeAspect="1"/>
          </p:cNvGraphicFramePr>
          <p:nvPr/>
        </p:nvGraphicFramePr>
        <p:xfrm>
          <a:off x="3779838" y="1135063"/>
          <a:ext cx="482441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287" name="Формула" r:id="rId9" imgW="2133600" imgH="279400" progId="Equation.3">
                  <p:embed/>
                </p:oleObj>
              </mc:Choice>
              <mc:Fallback>
                <p:oleObj name="Формула" r:id="rId9" imgW="2133600" imgH="279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135063"/>
                        <a:ext cx="482441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Text Box 24"/>
          <p:cNvSpPr txBox="1">
            <a:spLocks noChangeArrowheads="1"/>
          </p:cNvSpPr>
          <p:nvPr/>
        </p:nvSpPr>
        <p:spPr bwMode="auto">
          <a:xfrm>
            <a:off x="684213" y="5589588"/>
            <a:ext cx="44640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 sz="1600" i="1">
                <a:solidFill>
                  <a:srgbClr val="66FF33"/>
                </a:solidFill>
              </a:rPr>
              <a:t>S. Dimopoulos and R. Emparan, </a:t>
            </a:r>
            <a:endParaRPr lang="en-US" altLang="ru-RU" sz="1600" i="1">
              <a:solidFill>
                <a:srgbClr val="66FF33"/>
              </a:solidFill>
            </a:endParaRPr>
          </a:p>
          <a:p>
            <a:pPr algn="l" eaLnBrk="1" hangingPunct="1"/>
            <a:r>
              <a:rPr lang="ru-RU" altLang="ru-RU" sz="1600" i="1">
                <a:solidFill>
                  <a:srgbClr val="66FF33"/>
                </a:solidFill>
              </a:rPr>
              <a:t>Phys. Lett. B526, 393</a:t>
            </a:r>
            <a:r>
              <a:rPr lang="en-US" altLang="ru-RU" sz="1600" i="1">
                <a:solidFill>
                  <a:srgbClr val="66FF33"/>
                </a:solidFill>
              </a:rPr>
              <a:t> </a:t>
            </a:r>
            <a:r>
              <a:rPr lang="ru-RU" altLang="ru-RU" sz="1600" i="1">
                <a:solidFill>
                  <a:srgbClr val="66FF33"/>
                </a:solidFill>
              </a:rPr>
              <a:t>(2002)</a:t>
            </a:r>
            <a:r>
              <a:rPr lang="en-US" altLang="ru-RU" sz="1600" i="1">
                <a:solidFill>
                  <a:srgbClr val="66FF33"/>
                </a:solidFill>
              </a:rPr>
              <a:t>, </a:t>
            </a:r>
            <a:r>
              <a:rPr lang="ru-RU" altLang="ru-RU" sz="1600" i="1">
                <a:solidFill>
                  <a:srgbClr val="66FF33"/>
                </a:solidFill>
              </a:rPr>
              <a:t>hep-</a:t>
            </a:r>
            <a:r>
              <a:rPr lang="en-US" altLang="ru-RU" sz="1600" i="1">
                <a:solidFill>
                  <a:srgbClr val="66FF33"/>
                </a:solidFill>
              </a:rPr>
              <a:t>p</a:t>
            </a:r>
            <a:r>
              <a:rPr lang="ru-RU" altLang="ru-RU" sz="1600" i="1">
                <a:solidFill>
                  <a:srgbClr val="66FF33"/>
                </a:solidFill>
              </a:rPr>
              <a:t>h/0108060</a:t>
            </a:r>
            <a:r>
              <a:rPr lang="ru-RU" altLang="ru-RU"/>
              <a:t> </a:t>
            </a:r>
          </a:p>
        </p:txBody>
      </p:sp>
      <p:sp>
        <p:nvSpPr>
          <p:cNvPr id="22538" name="Text Box 22"/>
          <p:cNvSpPr txBox="1">
            <a:spLocks noChangeArrowheads="1"/>
          </p:cNvSpPr>
          <p:nvPr/>
        </p:nvSpPr>
        <p:spPr bwMode="auto">
          <a:xfrm>
            <a:off x="949325" y="765175"/>
            <a:ext cx="117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Matching:</a:t>
            </a:r>
            <a:endParaRPr lang="ru-RU" alt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4808" y="489248"/>
            <a:ext cx="7851648" cy="995536"/>
          </a:xfrm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Final state of the SM process </a:t>
            </a:r>
            <a:r>
              <a:rPr lang="en-US" sz="240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vs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typical BH decay spectra</a:t>
            </a:r>
            <a:endParaRPr lang="ru-RU" sz="2400" dirty="0" smtClean="0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10D1DB-078A-4B66-8EBF-0A1803416D66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27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53252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2060848"/>
            <a:ext cx="3311525" cy="2873375"/>
          </a:xfrm>
          <a:noFill/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060848"/>
            <a:ext cx="3213100" cy="2981325"/>
          </a:xfrm>
          <a:noFill/>
        </p:spPr>
      </p:pic>
      <p:sp>
        <p:nvSpPr>
          <p:cNvPr id="53254" name="Text Box 11"/>
          <p:cNvSpPr txBox="1">
            <a:spLocks noChangeArrowheads="1"/>
          </p:cNvSpPr>
          <p:nvPr/>
        </p:nvSpPr>
        <p:spPr bwMode="auto">
          <a:xfrm>
            <a:off x="279400" y="5591175"/>
            <a:ext cx="41481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Font typeface="Wingdings" pitchFamily="2" charset="2"/>
              <a:buChar char="v"/>
            </a:pPr>
            <a:r>
              <a:rPr lang="en-US" altLang="ru-RU" sz="2000"/>
              <a:t> Multi-jet and hard leptons events</a:t>
            </a:r>
          </a:p>
          <a:p>
            <a:pPr algn="l" eaLnBrk="1" hangingPunct="1">
              <a:buFont typeface="Wingdings" pitchFamily="2" charset="2"/>
              <a:buChar char="v"/>
            </a:pPr>
            <a:r>
              <a:rPr lang="en-US" altLang="ru-RU" sz="2000"/>
              <a:t> High spherical </a:t>
            </a:r>
          </a:p>
          <a:p>
            <a:pPr algn="l" eaLnBrk="1" hangingPunct="1">
              <a:buFont typeface="Wingdings" pitchFamily="2" charset="2"/>
              <a:buChar char="v"/>
            </a:pPr>
            <a:r>
              <a:rPr lang="en-US" altLang="ru-RU" sz="2000"/>
              <a:t> High energy and p</a:t>
            </a:r>
            <a:r>
              <a:rPr lang="en-US" altLang="ru-RU" sz="2000" baseline="-25000"/>
              <a:t>T</a:t>
            </a:r>
            <a:endParaRPr lang="ru-RU" altLang="ru-RU" sz="2000" baseline="-25000"/>
          </a:p>
        </p:txBody>
      </p: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6588125" y="1549400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solidFill>
                  <a:srgbClr val="92D050"/>
                </a:solidFill>
              </a:rPr>
              <a:t>SM Process</a:t>
            </a:r>
            <a:endParaRPr lang="ru-RU" altLang="ru-RU">
              <a:solidFill>
                <a:srgbClr val="92D050"/>
              </a:solidFill>
            </a:endParaRPr>
          </a:p>
        </p:txBody>
      </p:sp>
      <p:sp>
        <p:nvSpPr>
          <p:cNvPr id="53257" name="Text Box 17"/>
          <p:cNvSpPr txBox="1">
            <a:spLocks noChangeArrowheads="1"/>
          </p:cNvSpPr>
          <p:nvPr/>
        </p:nvSpPr>
        <p:spPr bwMode="auto">
          <a:xfrm>
            <a:off x="1042988" y="1622425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solidFill>
                  <a:srgbClr val="92D050"/>
                </a:solidFill>
              </a:rPr>
              <a:t>BH decay</a:t>
            </a:r>
            <a:endParaRPr lang="ru-RU" altLang="ru-RU">
              <a:solidFill>
                <a:srgbClr val="92D050"/>
              </a:solidFill>
            </a:endParaRPr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100"/>
            <a:ext cx="79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AutoShape 12"/>
          <p:cNvSpPr>
            <a:spLocks noChangeArrowheads="1"/>
          </p:cNvSpPr>
          <p:nvPr/>
        </p:nvSpPr>
        <p:spPr bwMode="auto">
          <a:xfrm>
            <a:off x="4716463" y="5876925"/>
            <a:ext cx="760412" cy="288925"/>
          </a:xfrm>
          <a:prstGeom prst="rightArrow">
            <a:avLst>
              <a:gd name="adj1" fmla="val 50000"/>
              <a:gd name="adj2" fmla="val 6579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5613400" y="5591175"/>
            <a:ext cx="33718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2000"/>
              <a:t>Experimental observables </a:t>
            </a:r>
          </a:p>
          <a:p>
            <a:pPr algn="l" eaLnBrk="1" hangingPunct="1"/>
            <a:r>
              <a:rPr lang="en-US" altLang="ru-RU" sz="2000"/>
              <a:t>which are sensitive to these </a:t>
            </a:r>
          </a:p>
          <a:p>
            <a:pPr algn="l" eaLnBrk="1" hangingPunct="1"/>
            <a:r>
              <a:rPr lang="en-US" altLang="ru-RU" sz="2000"/>
              <a:t>features</a:t>
            </a:r>
            <a:endParaRPr lang="ru-RU" altLang="ru-RU" sz="2000"/>
          </a:p>
        </p:txBody>
      </p:sp>
      <p:sp>
        <p:nvSpPr>
          <p:cNvPr id="53261" name="AutoShape 14"/>
          <p:cNvSpPr>
            <a:spLocks noChangeArrowheads="1"/>
          </p:cNvSpPr>
          <p:nvPr/>
        </p:nvSpPr>
        <p:spPr bwMode="auto">
          <a:xfrm>
            <a:off x="1908175" y="5084763"/>
            <a:ext cx="360363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B2117-82B8-42E1-A01B-92A78353D861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28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132228" cy="251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619125" y="231031"/>
            <a:ext cx="85613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CMS </a:t>
            </a:r>
            <a: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real 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event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visualisation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, </a:t>
            </a:r>
            <a: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BH candidate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s</a:t>
            </a:r>
            <a:r>
              <a:rPr lang="en-US" sz="2400" dirty="0" smtClean="0">
                <a:solidFill>
                  <a:srgbClr val="00B0F0"/>
                </a:solidFill>
              </a:rPr>
              <a:t>  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4716016" y="1340768"/>
            <a:ext cx="403244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dirty="0"/>
              <a:t>CMS 3D real event </a:t>
            </a:r>
            <a:r>
              <a:rPr lang="en-US" altLang="ru-RU" sz="2000" dirty="0" err="1"/>
              <a:t>visualisation</a:t>
            </a:r>
            <a:r>
              <a:rPr lang="en-US" altLang="ru-RU" sz="2000" dirty="0"/>
              <a:t>, </a:t>
            </a:r>
          </a:p>
          <a:p>
            <a:pPr eaLnBrk="1" hangingPunct="1"/>
            <a:r>
              <a:rPr lang="en-US" altLang="ru-RU" sz="2000" dirty="0"/>
              <a:t>N = 9 BH candidate  </a:t>
            </a:r>
            <a:endParaRPr lang="ru-RU" altLang="ru-RU" sz="2000" dirty="0" smtClean="0"/>
          </a:p>
          <a:p>
            <a:pPr eaLnBrk="1" hangingPunct="1"/>
            <a:endParaRPr lang="en-US" altLang="ru-RU" sz="2000" dirty="0"/>
          </a:p>
          <a:p>
            <a:pPr eaLnBrk="1" hangingPunct="1"/>
            <a:r>
              <a:rPr lang="ru-RU" altLang="ru-RU" sz="2000" dirty="0" smtClean="0"/>
              <a:t>S</a:t>
            </a:r>
            <a:r>
              <a:rPr lang="ru-RU" altLang="ru-RU" sz="2000" baseline="-25000" dirty="0" smtClean="0"/>
              <a:t>T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= 2.5 </a:t>
            </a:r>
            <a:r>
              <a:rPr lang="ru-RU" altLang="ru-RU" sz="2000" dirty="0" err="1"/>
              <a:t>TeV</a:t>
            </a:r>
            <a:r>
              <a:rPr lang="ru-RU" altLang="ru-RU" sz="2000" dirty="0"/>
              <a:t> (</a:t>
            </a:r>
            <a:r>
              <a:rPr lang="ru-RU" altLang="ru-RU" sz="2000" dirty="0" err="1"/>
              <a:t>Run</a:t>
            </a:r>
            <a:r>
              <a:rPr lang="ru-RU" altLang="ru-RU" sz="2000" dirty="0"/>
              <a:t> 165567,</a:t>
            </a:r>
            <a:r>
              <a:rPr lang="en-US" altLang="ru-RU" sz="2000" dirty="0"/>
              <a:t> 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err="1" smtClean="0"/>
              <a:t>Event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347495624)</a:t>
            </a:r>
          </a:p>
        </p:txBody>
      </p:sp>
      <p:pic>
        <p:nvPicPr>
          <p:cNvPr id="655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100"/>
            <a:ext cx="79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8"/>
          <p:cNvSpPr txBox="1">
            <a:spLocks noChangeArrowheads="1"/>
          </p:cNvSpPr>
          <p:nvPr/>
        </p:nvSpPr>
        <p:spPr bwMode="auto">
          <a:xfrm>
            <a:off x="2957729" y="1124744"/>
            <a:ext cx="1686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600" dirty="0">
                <a:solidFill>
                  <a:schemeClr val="folHlink"/>
                </a:solidFill>
              </a:rPr>
              <a:t>CMS Data, 2011</a:t>
            </a:r>
            <a:endParaRPr lang="ru-RU" altLang="ru-RU" sz="1600" dirty="0">
              <a:solidFill>
                <a:schemeClr val="folHlink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629" y="3663896"/>
            <a:ext cx="4607867" cy="293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9592" y="4606096"/>
            <a:ext cx="32431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dirty="0" smtClean="0"/>
              <a:t>CMS: the </a:t>
            </a:r>
            <a:r>
              <a:rPr lang="en-US" altLang="ru-RU" sz="2000" dirty="0"/>
              <a:t>transverse view, </a:t>
            </a:r>
            <a:endParaRPr lang="ru-RU" altLang="ru-RU" sz="2000" dirty="0" smtClean="0"/>
          </a:p>
          <a:p>
            <a:pPr eaLnBrk="1" hangingPunct="1"/>
            <a:r>
              <a:rPr lang="en-US" altLang="ru-RU" sz="2000" dirty="0" smtClean="0"/>
              <a:t>N </a:t>
            </a:r>
            <a:r>
              <a:rPr lang="en-US" altLang="ru-RU" sz="2000" dirty="0"/>
              <a:t>= 10 BH </a:t>
            </a:r>
            <a:r>
              <a:rPr lang="en-US" altLang="ru-RU" sz="2000" dirty="0" smtClean="0"/>
              <a:t>candidate</a:t>
            </a:r>
            <a:endParaRPr lang="ru-RU" altLang="ru-RU" sz="2000" dirty="0" smtClean="0"/>
          </a:p>
          <a:p>
            <a:pPr eaLnBrk="1" hangingPunct="1"/>
            <a:r>
              <a:rPr lang="en-US" altLang="ru-RU" sz="2000" dirty="0" smtClean="0"/>
              <a:t>  </a:t>
            </a:r>
            <a:endParaRPr lang="en-US" altLang="ru-RU" sz="2000" dirty="0"/>
          </a:p>
          <a:p>
            <a:pPr eaLnBrk="1" hangingPunct="1"/>
            <a:r>
              <a:rPr lang="en-US" altLang="ru-RU" sz="2000" dirty="0" smtClean="0"/>
              <a:t>S</a:t>
            </a:r>
            <a:r>
              <a:rPr lang="en-US" altLang="ru-RU" sz="2000" baseline="-25000" dirty="0" smtClean="0"/>
              <a:t>T</a:t>
            </a:r>
            <a:r>
              <a:rPr lang="en-US" altLang="ru-RU" sz="2000" dirty="0" smtClean="0"/>
              <a:t> </a:t>
            </a:r>
            <a:r>
              <a:rPr lang="en-US" altLang="ru-RU" sz="2000" dirty="0"/>
              <a:t>= 1.1 </a:t>
            </a:r>
            <a:r>
              <a:rPr lang="en-US" altLang="ru-RU" sz="2000" dirty="0" err="1"/>
              <a:t>TeV</a:t>
            </a:r>
            <a:r>
              <a:rPr lang="en-US" altLang="ru-RU" sz="2000" dirty="0"/>
              <a:t> </a:t>
            </a:r>
            <a:r>
              <a:rPr lang="ru-RU" altLang="ru-RU" sz="2000" dirty="0"/>
              <a:t>(</a:t>
            </a:r>
            <a:r>
              <a:rPr lang="ru-RU" altLang="ru-RU" sz="2000" dirty="0" err="1"/>
              <a:t>Run</a:t>
            </a:r>
            <a:r>
              <a:rPr lang="ru-RU" altLang="ru-RU" sz="2000" dirty="0"/>
              <a:t> 163332,</a:t>
            </a:r>
            <a:r>
              <a:rPr lang="en-US" altLang="ru-RU" sz="2000" dirty="0"/>
              <a:t> </a:t>
            </a:r>
            <a:endParaRPr lang="ru-RU" altLang="ru-RU" sz="2000" dirty="0" smtClean="0"/>
          </a:p>
          <a:p>
            <a:pPr eaLnBrk="1" hangingPunct="1"/>
            <a:r>
              <a:rPr lang="en-US" altLang="ru-RU" sz="2000" dirty="0" smtClean="0"/>
              <a:t>E</a:t>
            </a:r>
            <a:r>
              <a:rPr lang="ru-RU" altLang="ru-RU" sz="2000" dirty="0" err="1" smtClean="0"/>
              <a:t>vent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196371106</a:t>
            </a:r>
            <a:r>
              <a:rPr lang="en-US" altLang="ru-RU" sz="2000" dirty="0"/>
              <a:t>)</a:t>
            </a:r>
            <a:endParaRPr lang="ru-RU" altLang="ru-RU" sz="2000" dirty="0"/>
          </a:p>
          <a:p>
            <a:pPr eaLnBrk="1" hangingPunct="1"/>
            <a:endParaRPr lang="ru-RU" altLang="ru-RU" sz="20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22225" y="6021288"/>
            <a:ext cx="1686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600" dirty="0">
                <a:solidFill>
                  <a:schemeClr val="folHlink"/>
                </a:solidFill>
              </a:rPr>
              <a:t>CMS Data, 2011</a:t>
            </a:r>
            <a:endParaRPr lang="ru-RU" altLang="ru-RU" sz="160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1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2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0D9DC5C9-312E-4B28-B5B1-67777AC1D1A2}" type="slidenum">
              <a:rPr lang="ru-RU" altLang="ru-RU" sz="1200">
                <a:solidFill>
                  <a:srgbClr val="E0D3BA"/>
                </a:solidFill>
              </a:rPr>
              <a:pPr eaLnBrk="1" hangingPunct="1"/>
              <a:t>29</a:t>
            </a:fld>
            <a:endParaRPr lang="ru-RU" altLang="ru-RU" sz="1200">
              <a:solidFill>
                <a:srgbClr val="E0D3BA"/>
              </a:solidFill>
            </a:endParaRPr>
          </a:p>
        </p:txBody>
      </p:sp>
      <p:sp>
        <p:nvSpPr>
          <p:cNvPr id="14" name="Rectangle 18"/>
          <p:cNvSpPr txBox="1">
            <a:spLocks/>
          </p:cNvSpPr>
          <p:nvPr/>
        </p:nvSpPr>
        <p:spPr bwMode="auto">
          <a:xfrm>
            <a:off x="1403648" y="116632"/>
            <a:ext cx="640871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S</a:t>
            </a:r>
            <a:r>
              <a:rPr lang="en-US" sz="2400" b="1" baseline="-25000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T </a:t>
            </a: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for events with N objects in the FS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 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656263" y="1281113"/>
            <a:ext cx="3379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ru-RU" sz="1800" b="1">
                <a:solidFill>
                  <a:prstClr val="white"/>
                </a:solidFill>
              </a:rPr>
              <a:t>The CMS analysis 2012-2013, </a:t>
            </a:r>
          </a:p>
          <a:p>
            <a:pPr algn="l" eaLnBrk="1" hangingPunct="1"/>
            <a:r>
              <a:rPr lang="en-US" altLang="ru-RU" sz="1800" b="1">
                <a:solidFill>
                  <a:prstClr val="white"/>
                </a:solidFill>
              </a:rPr>
              <a:t>12.1 fb</a:t>
            </a:r>
            <a:r>
              <a:rPr lang="en-US" altLang="ru-RU" sz="1800" b="1" baseline="30000">
                <a:solidFill>
                  <a:prstClr val="white"/>
                </a:solidFill>
              </a:rPr>
              <a:t>-1</a:t>
            </a:r>
            <a:r>
              <a:rPr lang="en-US" altLang="ru-RU" sz="1800" b="1">
                <a:solidFill>
                  <a:prstClr val="white"/>
                </a:solidFill>
              </a:rPr>
              <a:t>:</a:t>
            </a:r>
          </a:p>
          <a:p>
            <a:pPr algn="l" eaLnBrk="1" hangingPunct="1"/>
            <a:endParaRPr lang="ru-RU" altLang="ru-RU" sz="1800" i="1">
              <a:solidFill>
                <a:srgbClr val="00FF00"/>
              </a:solidFill>
            </a:endParaRPr>
          </a:p>
        </p:txBody>
      </p:sp>
      <p:sp>
        <p:nvSpPr>
          <p:cNvPr id="33796" name="TextBox 9"/>
          <p:cNvSpPr txBox="1">
            <a:spLocks noChangeArrowheads="1"/>
          </p:cNvSpPr>
          <p:nvPr/>
        </p:nvSpPr>
        <p:spPr bwMode="auto">
          <a:xfrm>
            <a:off x="6124575" y="2206625"/>
            <a:ext cx="25273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JHEP 07 (2013) 178</a:t>
            </a:r>
          </a:p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arXiv:1303.5338 [hep-ex] </a:t>
            </a:r>
          </a:p>
          <a:p>
            <a:pPr eaLnBrk="1" hangingPunct="1"/>
            <a:endParaRPr lang="en-GB" altLang="ru-RU" sz="1800">
              <a:solidFill>
                <a:prstClr val="white"/>
              </a:solidFill>
            </a:endParaRPr>
          </a:p>
        </p:txBody>
      </p:sp>
      <p:pic>
        <p:nvPicPr>
          <p:cNvPr id="3379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0713"/>
            <a:ext cx="55451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3748088"/>
            <a:ext cx="5637212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8100"/>
            <a:ext cx="7921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77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03E493-0AE8-401F-B530-F6C9F14D7D73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3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156" name="Text Box 3"/>
          <p:cNvSpPr txBox="1">
            <a:spLocks noChangeArrowheads="1"/>
          </p:cNvSpPr>
          <p:nvPr/>
        </p:nvSpPr>
        <p:spPr bwMode="auto">
          <a:xfrm>
            <a:off x="250825" y="944563"/>
            <a:ext cx="8047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2000">
                <a:latin typeface="Comic Sans MS" pitchFamily="66" charset="0"/>
              </a:rPr>
              <a:t>Multidimensional gravity action with multidimensional constant </a:t>
            </a:r>
            <a:r>
              <a:rPr lang="en-US" altLang="ru-RU" sz="2000" i="1">
                <a:latin typeface="Comic Sans MS" pitchFamily="66" charset="0"/>
              </a:rPr>
              <a:t>G</a:t>
            </a:r>
            <a:r>
              <a:rPr lang="en-US" altLang="ru-RU" sz="2000" i="1" baseline="-25000">
                <a:latin typeface="Comic Sans MS" pitchFamily="66" charset="0"/>
              </a:rPr>
              <a:t>(D)</a:t>
            </a:r>
            <a:endParaRPr lang="ru-RU" altLang="ru-RU" sz="2000" i="1" baseline="-25000">
              <a:latin typeface="Comic Sans MS" pitchFamily="66" charset="0"/>
            </a:endParaRPr>
          </a:p>
        </p:txBody>
      </p:sp>
      <p:sp>
        <p:nvSpPr>
          <p:cNvPr id="6157" name="Text Box 4"/>
          <p:cNvSpPr txBox="1">
            <a:spLocks noChangeArrowheads="1"/>
          </p:cNvSpPr>
          <p:nvPr/>
        </p:nvSpPr>
        <p:spPr bwMode="auto">
          <a:xfrm>
            <a:off x="4695825" y="1566863"/>
            <a:ext cx="10525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1600"/>
              <a:t>effective </a:t>
            </a:r>
          </a:p>
          <a:p>
            <a:pPr algn="l" eaLnBrk="1" hangingPunct="1"/>
            <a:endParaRPr lang="en-US" altLang="ru-RU" sz="1600"/>
          </a:p>
          <a:p>
            <a:pPr algn="l" eaLnBrk="1" hangingPunct="1"/>
            <a:endParaRPr lang="en-US" altLang="ru-RU" sz="1600"/>
          </a:p>
          <a:p>
            <a:pPr algn="l" eaLnBrk="1" hangingPunct="1"/>
            <a:r>
              <a:rPr lang="en-US" altLang="ru-RU" sz="1600"/>
              <a:t>4D-action</a:t>
            </a:r>
            <a:endParaRPr lang="ru-RU" altLang="ru-RU" sz="1600"/>
          </a:p>
        </p:txBody>
      </p:sp>
      <p:sp>
        <p:nvSpPr>
          <p:cNvPr id="6158" name="AutoShape 5"/>
          <p:cNvSpPr>
            <a:spLocks noChangeArrowheads="1"/>
          </p:cNvSpPr>
          <p:nvPr/>
        </p:nvSpPr>
        <p:spPr bwMode="auto">
          <a:xfrm>
            <a:off x="4716463" y="1916113"/>
            <a:ext cx="576262" cy="217487"/>
          </a:xfrm>
          <a:prstGeom prst="rightArrow">
            <a:avLst>
              <a:gd name="adj1" fmla="val 50000"/>
              <a:gd name="adj2" fmla="val 662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6159" name="Text Box 6"/>
          <p:cNvSpPr txBox="1">
            <a:spLocks noChangeArrowheads="1"/>
          </p:cNvSpPr>
          <p:nvPr/>
        </p:nvSpPr>
        <p:spPr bwMode="auto">
          <a:xfrm>
            <a:off x="107950" y="3236913"/>
            <a:ext cx="9228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latin typeface="Comic Sans MS" pitchFamily="66" charset="0"/>
              </a:rPr>
              <a:t>Planck mass becomes effective derived from the “true” multidimensional mass scale:</a:t>
            </a:r>
            <a:r>
              <a:rPr lang="en-US" altLang="ru-RU"/>
              <a:t> </a:t>
            </a:r>
            <a:endParaRPr lang="ru-RU" altLang="ru-RU"/>
          </a:p>
        </p:txBody>
      </p:sp>
      <p:sp>
        <p:nvSpPr>
          <p:cNvPr id="6160" name="Text Box 7"/>
          <p:cNvSpPr txBox="1">
            <a:spLocks noChangeArrowheads="1"/>
          </p:cNvSpPr>
          <p:nvPr/>
        </p:nvSpPr>
        <p:spPr bwMode="auto">
          <a:xfrm>
            <a:off x="2824163" y="3736975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/>
              <a:t>where</a:t>
            </a:r>
            <a:endParaRPr lang="ru-RU" altLang="ru-RU"/>
          </a:p>
        </p:txBody>
      </p:sp>
      <p:sp>
        <p:nvSpPr>
          <p:cNvPr id="6161" name="Text Box 8"/>
          <p:cNvSpPr txBox="1">
            <a:spLocks noChangeArrowheads="1"/>
          </p:cNvSpPr>
          <p:nvPr/>
        </p:nvSpPr>
        <p:spPr bwMode="auto">
          <a:xfrm>
            <a:off x="179388" y="4533900"/>
            <a:ext cx="9097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latin typeface="Comic Sans MS" pitchFamily="66" charset="0"/>
              </a:rPr>
              <a:t>A size of extra dimensions depends on a number of ED and a multidimensional scale</a:t>
            </a:r>
            <a:r>
              <a:rPr lang="en-US" altLang="ru-RU"/>
              <a:t> </a:t>
            </a:r>
            <a:endParaRPr lang="ru-RU" altLang="ru-RU"/>
          </a:p>
        </p:txBody>
      </p:sp>
      <p:sp>
        <p:nvSpPr>
          <p:cNvPr id="6162" name="AutoShape 9"/>
          <p:cNvSpPr>
            <a:spLocks noChangeArrowheads="1"/>
          </p:cNvSpPr>
          <p:nvPr/>
        </p:nvSpPr>
        <p:spPr bwMode="auto">
          <a:xfrm>
            <a:off x="34925" y="3068638"/>
            <a:ext cx="288925" cy="792162"/>
          </a:xfrm>
          <a:prstGeom prst="curvedRightArrow">
            <a:avLst>
              <a:gd name="adj1" fmla="val 54835"/>
              <a:gd name="adj2" fmla="val 10967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6163" name="Text Box 10"/>
          <p:cNvSpPr txBox="1">
            <a:spLocks noChangeArrowheads="1"/>
          </p:cNvSpPr>
          <p:nvPr/>
        </p:nvSpPr>
        <p:spPr bwMode="auto">
          <a:xfrm>
            <a:off x="5080000" y="5918200"/>
            <a:ext cx="393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2000">
                <a:latin typeface="Comic Sans MS" pitchFamily="66" charset="0"/>
              </a:rPr>
              <a:t>The hierarchy problem solution!</a:t>
            </a:r>
            <a:endParaRPr lang="ru-RU" altLang="ru-RU" sz="2000">
              <a:latin typeface="Comic Sans MS" pitchFamily="66" charset="0"/>
            </a:endParaRPr>
          </a:p>
        </p:txBody>
      </p:sp>
      <p:graphicFrame>
        <p:nvGraphicFramePr>
          <p:cNvPr id="6146" name="Object 11"/>
          <p:cNvGraphicFramePr>
            <a:graphicFrameLocks noChangeAspect="1"/>
          </p:cNvGraphicFramePr>
          <p:nvPr/>
        </p:nvGraphicFramePr>
        <p:xfrm>
          <a:off x="468313" y="1341438"/>
          <a:ext cx="3455987" cy="15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" name="Формула" r:id="rId3" imgW="1904760" imgH="863280" progId="Equation.3">
                  <p:embed/>
                </p:oleObj>
              </mc:Choice>
              <mc:Fallback>
                <p:oleObj name="Формула" r:id="rId3" imgW="19047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341438"/>
                        <a:ext cx="3455987" cy="156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12"/>
          <p:cNvGraphicFramePr>
            <a:graphicFrameLocks noChangeAspect="1"/>
          </p:cNvGraphicFramePr>
          <p:nvPr/>
        </p:nvGraphicFramePr>
        <p:xfrm>
          <a:off x="5795963" y="1773238"/>
          <a:ext cx="32035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" name="Формула" r:id="rId5" imgW="1942920" imgH="444240" progId="Equation.3">
                  <p:embed/>
                </p:oleObj>
              </mc:Choice>
              <mc:Fallback>
                <p:oleObj name="Формула" r:id="rId5" imgW="19429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1773238"/>
                        <a:ext cx="3203575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595690"/>
              </p:ext>
            </p:extLst>
          </p:nvPr>
        </p:nvGraphicFramePr>
        <p:xfrm>
          <a:off x="539750" y="3716338"/>
          <a:ext cx="201612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" name="Формула" r:id="rId7" imgW="965160" imgH="253800" progId="Equation.3">
                  <p:embed/>
                </p:oleObj>
              </mc:Choice>
              <mc:Fallback>
                <p:oleObj name="Формула" r:id="rId7" imgW="965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716338"/>
                        <a:ext cx="2016125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14"/>
          <p:cNvGraphicFramePr>
            <a:graphicFrameLocks noChangeAspect="1"/>
          </p:cNvGraphicFramePr>
          <p:nvPr/>
        </p:nvGraphicFramePr>
        <p:xfrm>
          <a:off x="3851275" y="3644900"/>
          <a:ext cx="129698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Формула" r:id="rId9" imgW="583920" imgH="253800" progId="Equation.3">
                  <p:embed/>
                </p:oleObj>
              </mc:Choice>
              <mc:Fallback>
                <p:oleObj name="Формула" r:id="rId9" imgW="583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644900"/>
                        <a:ext cx="1296988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15"/>
          <p:cNvGraphicFramePr>
            <a:graphicFrameLocks noChangeAspect="1"/>
          </p:cNvGraphicFramePr>
          <p:nvPr/>
        </p:nvGraphicFramePr>
        <p:xfrm>
          <a:off x="539750" y="4797425"/>
          <a:ext cx="396081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Формула" r:id="rId11" imgW="2286000" imgH="469800" progId="Equation.3">
                  <p:embed/>
                </p:oleObj>
              </mc:Choice>
              <mc:Fallback>
                <p:oleObj name="Формула" r:id="rId11" imgW="22860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797425"/>
                        <a:ext cx="396081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16"/>
          <p:cNvGraphicFramePr>
            <a:graphicFrameLocks noChangeAspect="1"/>
          </p:cNvGraphicFramePr>
          <p:nvPr/>
        </p:nvGraphicFramePr>
        <p:xfrm>
          <a:off x="2195513" y="5589588"/>
          <a:ext cx="237490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Формула" r:id="rId13" imgW="1168200" imgH="444240" progId="Equation.3">
                  <p:embed/>
                </p:oleObj>
              </mc:Choice>
              <mc:Fallback>
                <p:oleObj name="Формула" r:id="rId13" imgW="1168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5589588"/>
                        <a:ext cx="2374900" cy="9032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17"/>
          <p:cNvGraphicFramePr>
            <a:graphicFrameLocks noChangeAspect="1"/>
          </p:cNvGraphicFramePr>
          <p:nvPr/>
        </p:nvGraphicFramePr>
        <p:xfrm>
          <a:off x="4643438" y="2565400"/>
          <a:ext cx="122396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Формула" r:id="rId15" imgW="787320" imgH="431640" progId="Equation.3">
                  <p:embed/>
                </p:oleObj>
              </mc:Choice>
              <mc:Fallback>
                <p:oleObj name="Формула" r:id="rId15" imgW="787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565400"/>
                        <a:ext cx="1223962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18"/>
          <p:cNvGraphicFramePr>
            <a:graphicFrameLocks noChangeAspect="1"/>
          </p:cNvGraphicFramePr>
          <p:nvPr/>
        </p:nvGraphicFramePr>
        <p:xfrm>
          <a:off x="5940425" y="3789363"/>
          <a:ext cx="1008063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" name="Equation" r:id="rId17" imgW="622080" imgH="177480" progId="Equation.3">
                  <p:embed/>
                </p:oleObj>
              </mc:Choice>
              <mc:Fallback>
                <p:oleObj name="Equation" r:id="rId17" imgW="622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789363"/>
                        <a:ext cx="1008063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" name="Text Box 19"/>
          <p:cNvSpPr txBox="1">
            <a:spLocks noChangeArrowheads="1"/>
          </p:cNvSpPr>
          <p:nvPr/>
        </p:nvSpPr>
        <p:spPr bwMode="auto">
          <a:xfrm>
            <a:off x="4200525" y="458788"/>
            <a:ext cx="418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1400">
                <a:solidFill>
                  <a:srgbClr val="66FF33"/>
                </a:solidFill>
                <a:latin typeface="Comic Sans MS" pitchFamily="66" charset="0"/>
              </a:rPr>
              <a:t>N.Arkani-Hamed, S.Dimopoulos, G.Dvali ’98         </a:t>
            </a:r>
            <a:endParaRPr lang="ru-RU" altLang="ru-RU" sz="1400">
              <a:solidFill>
                <a:srgbClr val="66FF33"/>
              </a:solidFill>
              <a:latin typeface="Comic Sans MS" pitchFamily="66" charset="0"/>
            </a:endParaRPr>
          </a:p>
        </p:txBody>
      </p:sp>
      <p:sp>
        <p:nvSpPr>
          <p:cNvPr id="6165" name="Text Box 20"/>
          <p:cNvSpPr txBox="1">
            <a:spLocks noChangeArrowheads="1"/>
          </p:cNvSpPr>
          <p:nvPr/>
        </p:nvSpPr>
        <p:spPr bwMode="auto">
          <a:xfrm>
            <a:off x="4716463" y="501808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solidFill>
                  <a:srgbClr val="FF0000"/>
                </a:solidFill>
              </a:rPr>
              <a:t>(</a:t>
            </a:r>
            <a:r>
              <a:rPr lang="en-US" altLang="ru-RU">
                <a:solidFill>
                  <a:srgbClr val="FF0000"/>
                </a:solidFill>
                <a:latin typeface="Comic Sans MS" pitchFamily="66" charset="0"/>
              </a:rPr>
              <a:t>for </a:t>
            </a:r>
            <a:r>
              <a:rPr lang="ru-RU" altLang="ru-RU">
                <a:solidFill>
                  <a:srgbClr val="FF0000"/>
                </a:solidFill>
                <a:latin typeface="Comic Sans MS" pitchFamily="66" charset="0"/>
              </a:rPr>
              <a:t>М </a:t>
            </a:r>
            <a:r>
              <a:rPr lang="en-US" altLang="ru-RU">
                <a:solidFill>
                  <a:srgbClr val="FF0000"/>
                </a:solidFill>
                <a:latin typeface="Comic Sans MS" pitchFamily="66" charset="0"/>
              </a:rPr>
              <a:t>about a few</a:t>
            </a:r>
            <a:r>
              <a:rPr lang="ru-RU" altLang="ru-RU">
                <a:solidFill>
                  <a:srgbClr val="FF0000"/>
                </a:solidFill>
                <a:latin typeface="Comic Sans MS" pitchFamily="66" charset="0"/>
              </a:rPr>
              <a:t> ТэВ</a:t>
            </a:r>
            <a:r>
              <a:rPr lang="en-US" altLang="ru-RU">
                <a:solidFill>
                  <a:srgbClr val="FF0000"/>
                </a:solidFill>
              </a:rPr>
              <a:t> )</a:t>
            </a:r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88640"/>
            <a:ext cx="7056784" cy="504056"/>
          </a:xfrm>
          <a:ln>
            <a:miter lim="800000"/>
            <a:headEnd/>
            <a:tailEnd/>
          </a:ln>
        </p:spPr>
        <p:txBody>
          <a:bodyPr lIns="91440" rIns="91440" bIns="45720" anchor="ctr">
            <a:normAutofit fontScale="90000"/>
          </a:bodyPr>
          <a:lstStyle/>
          <a:p>
            <a:pPr algn="ctr" eaLnBrk="1" hangingPunct="1">
              <a:defRPr/>
            </a:pPr>
            <a:r>
              <a:rPr lang="en-GB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ADD</a:t>
            </a:r>
            <a:r>
              <a:rPr lang="en-GB" sz="2400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: flat large extra dimensions</a:t>
            </a:r>
            <a:br>
              <a:rPr lang="en-GB" sz="2400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</a:br>
            <a:endParaRPr lang="ru-RU" sz="24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3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2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A95975BA-2726-4760-B1E9-29A94A8B4F7D}" type="slidenum">
              <a:rPr lang="ru-RU" altLang="ru-RU" sz="1200">
                <a:solidFill>
                  <a:srgbClr val="E0D3BA"/>
                </a:solidFill>
              </a:rPr>
              <a:pPr eaLnBrk="1" hangingPunct="1"/>
              <a:t>30</a:t>
            </a:fld>
            <a:endParaRPr lang="ru-RU" altLang="ru-RU" sz="1200">
              <a:solidFill>
                <a:srgbClr val="E0D3BA"/>
              </a:solidFill>
            </a:endParaRPr>
          </a:p>
        </p:txBody>
      </p:sp>
      <p:sp>
        <p:nvSpPr>
          <p:cNvPr id="13" name="Rectangle 18"/>
          <p:cNvSpPr txBox="1">
            <a:spLocks/>
          </p:cNvSpPr>
          <p:nvPr/>
        </p:nvSpPr>
        <p:spPr bwMode="auto">
          <a:xfrm>
            <a:off x="1403648" y="-27384"/>
            <a:ext cx="640871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S</a:t>
            </a:r>
            <a:r>
              <a:rPr lang="en-US" sz="2400" b="1" baseline="-25000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T </a:t>
            </a: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for events with N objects in the FS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 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3500438"/>
            <a:ext cx="581818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9275"/>
            <a:ext cx="5616576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5729288" y="1209675"/>
            <a:ext cx="3379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ru-RU" sz="1800" b="1">
                <a:solidFill>
                  <a:prstClr val="white"/>
                </a:solidFill>
              </a:rPr>
              <a:t>The CMS analysis 2012-2013, </a:t>
            </a:r>
          </a:p>
          <a:p>
            <a:pPr algn="l" eaLnBrk="1" hangingPunct="1"/>
            <a:r>
              <a:rPr lang="en-US" altLang="ru-RU" sz="1800" b="1">
                <a:solidFill>
                  <a:prstClr val="white"/>
                </a:solidFill>
              </a:rPr>
              <a:t>12.1 fb</a:t>
            </a:r>
            <a:r>
              <a:rPr lang="en-US" altLang="ru-RU" sz="1800" b="1" baseline="30000">
                <a:solidFill>
                  <a:prstClr val="white"/>
                </a:solidFill>
              </a:rPr>
              <a:t>-1</a:t>
            </a:r>
            <a:r>
              <a:rPr lang="en-US" altLang="ru-RU" sz="1800" b="1">
                <a:solidFill>
                  <a:prstClr val="white"/>
                </a:solidFill>
              </a:rPr>
              <a:t>:</a:t>
            </a:r>
          </a:p>
          <a:p>
            <a:pPr algn="l" eaLnBrk="1" hangingPunct="1"/>
            <a:endParaRPr lang="ru-RU" altLang="ru-RU" sz="1800" i="1">
              <a:solidFill>
                <a:srgbClr val="00FF00"/>
              </a:solidFill>
            </a:endParaRPr>
          </a:p>
        </p:txBody>
      </p:sp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6078538" y="2063750"/>
            <a:ext cx="25257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JHEP 07 (2013) 178</a:t>
            </a:r>
          </a:p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arXiv:1303.5338 [hep-ex] </a:t>
            </a:r>
          </a:p>
          <a:p>
            <a:pPr eaLnBrk="1" hangingPunct="1"/>
            <a:endParaRPr lang="en-GB" altLang="ru-RU" sz="1800">
              <a:solidFill>
                <a:prstClr val="white"/>
              </a:solidFill>
            </a:endParaRPr>
          </a:p>
        </p:txBody>
      </p:sp>
      <p:pic>
        <p:nvPicPr>
          <p:cNvPr id="3482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6038"/>
            <a:ext cx="7921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5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2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EF48B686-E3EE-428F-9BEC-11FECEEBC994}" type="slidenum">
              <a:rPr lang="ru-RU" altLang="ru-RU" sz="1200">
                <a:solidFill>
                  <a:srgbClr val="E0D3BA"/>
                </a:solidFill>
              </a:rPr>
              <a:pPr eaLnBrk="1" hangingPunct="1"/>
              <a:t>31</a:t>
            </a:fld>
            <a:endParaRPr lang="ru-RU" altLang="ru-RU" sz="1200">
              <a:solidFill>
                <a:srgbClr val="E0D3BA"/>
              </a:solidFill>
            </a:endParaRPr>
          </a:p>
        </p:txBody>
      </p:sp>
      <p:sp>
        <p:nvSpPr>
          <p:cNvPr id="35842" name="TextBox 9"/>
          <p:cNvSpPr txBox="1">
            <a:spLocks noChangeArrowheads="1"/>
          </p:cNvSpPr>
          <p:nvPr/>
        </p:nvSpPr>
        <p:spPr bwMode="auto">
          <a:xfrm rot="-5400000">
            <a:off x="-1179512" y="2862263"/>
            <a:ext cx="38719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JHEP 07 (2013) 178</a:t>
            </a:r>
          </a:p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arXiv:1303.5338 [hep-ex] (21 Mar 2013)</a:t>
            </a:r>
          </a:p>
          <a:p>
            <a:pPr eaLnBrk="1" hangingPunct="1"/>
            <a:endParaRPr lang="en-GB" altLang="ru-RU" sz="1800">
              <a:solidFill>
                <a:prstClr val="white"/>
              </a:solidFill>
            </a:endParaRPr>
          </a:p>
        </p:txBody>
      </p:sp>
      <p:pic>
        <p:nvPicPr>
          <p:cNvPr id="358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"/>
            <a:ext cx="7129463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100"/>
            <a:ext cx="79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1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72225" y="3475038"/>
            <a:ext cx="26765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ru-RU" sz="1800" b="1">
                <a:solidFill>
                  <a:srgbClr val="FFFF00"/>
                </a:solidFill>
              </a:rPr>
              <a:t> M</a:t>
            </a:r>
            <a:r>
              <a:rPr lang="en-US" altLang="ru-RU" sz="1800" b="1" baseline="-25000">
                <a:solidFill>
                  <a:srgbClr val="FFFF00"/>
                </a:solidFill>
              </a:rPr>
              <a:t>min</a:t>
            </a:r>
            <a:r>
              <a:rPr lang="en-US" altLang="ru-RU" sz="1800" b="1">
                <a:solidFill>
                  <a:srgbClr val="FFFF00"/>
                </a:solidFill>
              </a:rPr>
              <a:t> is excluded from </a:t>
            </a:r>
          </a:p>
          <a:p>
            <a:pPr eaLnBrk="1" hangingPunct="1"/>
            <a:r>
              <a:rPr lang="en-US" altLang="ru-RU" sz="1800" b="1">
                <a:solidFill>
                  <a:srgbClr val="FFFF00"/>
                </a:solidFill>
              </a:rPr>
              <a:t>4.7 to 6.2 TeV </a:t>
            </a:r>
          </a:p>
          <a:p>
            <a:pPr eaLnBrk="1" hangingPunct="1"/>
            <a:r>
              <a:rPr lang="en-US" altLang="ru-RU" sz="1800" b="1">
                <a:solidFill>
                  <a:srgbClr val="FFFF00"/>
                </a:solidFill>
              </a:rPr>
              <a:t> for</a:t>
            </a:r>
          </a:p>
          <a:p>
            <a:pPr eaLnBrk="1" hangingPunct="1"/>
            <a:r>
              <a:rPr lang="en-US" altLang="ru-RU" sz="1800" b="1">
                <a:solidFill>
                  <a:srgbClr val="FFFF00"/>
                </a:solidFill>
              </a:rPr>
              <a:t>M</a:t>
            </a:r>
            <a:r>
              <a:rPr lang="en-US" altLang="ru-RU" sz="1800" b="1" baseline="-25000">
                <a:solidFill>
                  <a:srgbClr val="FFFF00"/>
                </a:solidFill>
              </a:rPr>
              <a:t>D</a:t>
            </a:r>
            <a:r>
              <a:rPr lang="en-US" altLang="ru-RU" sz="1800" b="1">
                <a:solidFill>
                  <a:srgbClr val="FFFF00"/>
                </a:solidFill>
              </a:rPr>
              <a:t> up to 5 TeV</a:t>
            </a:r>
          </a:p>
          <a:p>
            <a:pPr eaLnBrk="1" hangingPunct="1"/>
            <a:r>
              <a:rPr lang="en-US" altLang="ru-RU" sz="1800" b="1">
                <a:solidFill>
                  <a:srgbClr val="FFFF00"/>
                </a:solidFill>
              </a:rPr>
              <a:t>at </a:t>
            </a:r>
          </a:p>
          <a:p>
            <a:pPr eaLnBrk="1" hangingPunct="1"/>
            <a:r>
              <a:rPr lang="en-US" altLang="ru-RU" sz="1800" b="1">
                <a:solidFill>
                  <a:srgbClr val="FFFF00"/>
                </a:solidFill>
              </a:rPr>
              <a:t>95 % CL. </a:t>
            </a:r>
            <a:endParaRPr lang="ru-RU" altLang="ru-RU" sz="1800">
              <a:solidFill>
                <a:prstClr val="white"/>
              </a:solidFill>
            </a:endParaRPr>
          </a:p>
        </p:txBody>
      </p:sp>
      <p:sp>
        <p:nvSpPr>
          <p:cNvPr id="36866" name="Rectangle 22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31E62418-D562-445F-B338-CE1D1258AE77}" type="slidenum">
              <a:rPr lang="ru-RU" altLang="ru-RU" sz="1200">
                <a:solidFill>
                  <a:srgbClr val="E0D3BA"/>
                </a:solidFill>
              </a:rPr>
              <a:pPr eaLnBrk="1" hangingPunct="1"/>
              <a:t>32</a:t>
            </a:fld>
            <a:endParaRPr lang="ru-RU" altLang="ru-RU" sz="1200">
              <a:solidFill>
                <a:srgbClr val="E0D3BA"/>
              </a:solidFill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7513638" y="90805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ru-RU" sz="1800" b="1">
              <a:solidFill>
                <a:srgbClr val="FF0000"/>
              </a:solidFill>
            </a:endParaRPr>
          </a:p>
          <a:p>
            <a:pPr eaLnBrk="1" hangingPunct="1"/>
            <a:endParaRPr lang="ru-RU" altLang="ru-RU" sz="1800" b="1">
              <a:solidFill>
                <a:srgbClr val="FF0000"/>
              </a:solidFill>
            </a:endParaRPr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6569075" y="1701800"/>
            <a:ext cx="2360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ru-RU" sz="1800" b="1">
                <a:solidFill>
                  <a:prstClr val="white"/>
                </a:solidFill>
              </a:rPr>
              <a:t>The CMS analysis </a:t>
            </a:r>
          </a:p>
          <a:p>
            <a:pPr algn="l" eaLnBrk="1" hangingPunct="1"/>
            <a:r>
              <a:rPr lang="en-US" altLang="ru-RU" sz="1800" b="1">
                <a:solidFill>
                  <a:prstClr val="white"/>
                </a:solidFill>
              </a:rPr>
              <a:t>2012-2013, 12.1 fb</a:t>
            </a:r>
            <a:r>
              <a:rPr lang="en-US" altLang="ru-RU" sz="1800" b="1" baseline="30000">
                <a:solidFill>
                  <a:prstClr val="white"/>
                </a:solidFill>
              </a:rPr>
              <a:t>-1</a:t>
            </a:r>
            <a:r>
              <a:rPr lang="en-US" altLang="ru-RU" sz="1800" b="1">
                <a:solidFill>
                  <a:prstClr val="white"/>
                </a:solidFill>
              </a:rPr>
              <a:t>:</a:t>
            </a:r>
          </a:p>
          <a:p>
            <a:pPr algn="l" eaLnBrk="1" hangingPunct="1"/>
            <a:endParaRPr lang="ru-RU" altLang="ru-RU" sz="1800" i="1">
              <a:solidFill>
                <a:srgbClr val="00FF00"/>
              </a:solidFill>
            </a:endParaRPr>
          </a:p>
        </p:txBody>
      </p:sp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6443663" y="2566988"/>
            <a:ext cx="25273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JHEP 07 (2013) 178</a:t>
            </a:r>
          </a:p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arXiv:1303.5338 [hep-ex] </a:t>
            </a:r>
          </a:p>
          <a:p>
            <a:pPr eaLnBrk="1" hangingPunct="1"/>
            <a:endParaRPr lang="en-GB" altLang="ru-RU" sz="1800">
              <a:solidFill>
                <a:prstClr val="white"/>
              </a:solidFill>
            </a:endParaRPr>
          </a:p>
        </p:txBody>
      </p:sp>
      <p:sp>
        <p:nvSpPr>
          <p:cNvPr id="9" name="Rectangle 18"/>
          <p:cNvSpPr txBox="1">
            <a:spLocks/>
          </p:cNvSpPr>
          <p:nvPr/>
        </p:nvSpPr>
        <p:spPr bwMode="auto">
          <a:xfrm>
            <a:off x="6372200" y="836712"/>
            <a:ext cx="295232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QBH Signatures</a:t>
            </a:r>
          </a:p>
          <a:p>
            <a:pPr algn="l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 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grpSp>
        <p:nvGrpSpPr>
          <p:cNvPr id="36871" name="Group 9"/>
          <p:cNvGrpSpPr>
            <a:grpSpLocks/>
          </p:cNvGrpSpPr>
          <p:nvPr/>
        </p:nvGrpSpPr>
        <p:grpSpPr bwMode="auto">
          <a:xfrm>
            <a:off x="250825" y="822325"/>
            <a:ext cx="5959475" cy="5775325"/>
            <a:chOff x="250825" y="822325"/>
            <a:chExt cx="5959475" cy="5775325"/>
          </a:xfrm>
        </p:grpSpPr>
        <p:pic>
          <p:nvPicPr>
            <p:cNvPr id="36873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822325"/>
              <a:ext cx="5959475" cy="577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4" name="TextBox 7"/>
            <p:cNvSpPr txBox="1">
              <a:spLocks noChangeArrowheads="1"/>
            </p:cNvSpPr>
            <p:nvPr/>
          </p:nvSpPr>
          <p:spPr bwMode="auto">
            <a:xfrm>
              <a:off x="3779838" y="4797425"/>
              <a:ext cx="22240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GB" altLang="ru-RU" sz="1600">
                  <a:solidFill>
                    <a:srgbClr val="0070C0"/>
                  </a:solidFill>
                </a:rPr>
                <a:t>Randall-Sundrum type</a:t>
              </a:r>
            </a:p>
          </p:txBody>
        </p:sp>
        <p:sp>
          <p:nvSpPr>
            <p:cNvPr id="36875" name="TextBox 1"/>
            <p:cNvSpPr txBox="1">
              <a:spLocks noChangeArrowheads="1"/>
            </p:cNvSpPr>
            <p:nvPr/>
          </p:nvSpPr>
          <p:spPr bwMode="auto">
            <a:xfrm>
              <a:off x="4967267" y="1988840"/>
              <a:ext cx="6848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ru-RU" sz="1800">
                  <a:solidFill>
                    <a:srgbClr val="FF0000"/>
                  </a:solidFill>
                </a:rPr>
                <a:t>ADD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5220072" y="2276872"/>
              <a:ext cx="72008" cy="576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100"/>
            <a:ext cx="79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2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2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5468CB95-A5CF-4EB5-8655-157A891A0601}" type="slidenum">
              <a:rPr lang="ru-RU" altLang="ru-RU" sz="1200">
                <a:solidFill>
                  <a:srgbClr val="E0D3BA"/>
                </a:solidFill>
              </a:rPr>
              <a:pPr eaLnBrk="1" hangingPunct="1"/>
              <a:t>33</a:t>
            </a:fld>
            <a:endParaRPr lang="ru-RU" altLang="ru-RU" sz="1200">
              <a:solidFill>
                <a:srgbClr val="E0D3BA"/>
              </a:solidFill>
            </a:endParaRPr>
          </a:p>
        </p:txBody>
      </p:sp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250825" y="5661025"/>
            <a:ext cx="87137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ru-RU" sz="1800">
                <a:solidFill>
                  <a:srgbClr val="FFFF00"/>
                </a:solidFill>
              </a:rPr>
              <a:t>String ball limits</a:t>
            </a:r>
            <a:r>
              <a:rPr lang="en-US" altLang="ru-RU" sz="1800">
                <a:solidFill>
                  <a:prstClr val="white"/>
                </a:solidFill>
              </a:rPr>
              <a:t> from the counting experiments for a set of model parameters (string coupling g</a:t>
            </a:r>
            <a:r>
              <a:rPr lang="en-US" altLang="ru-RU" sz="1800" baseline="-25000">
                <a:solidFill>
                  <a:prstClr val="white"/>
                </a:solidFill>
              </a:rPr>
              <a:t>s</a:t>
            </a:r>
            <a:r>
              <a:rPr lang="en-US" altLang="ru-RU" sz="1800">
                <a:solidFill>
                  <a:prstClr val="white"/>
                </a:solidFill>
              </a:rPr>
              <a:t>=0.4, fundamental scale M</a:t>
            </a:r>
            <a:r>
              <a:rPr lang="en-US" altLang="ru-RU" sz="1800" baseline="-25000">
                <a:solidFill>
                  <a:prstClr val="white"/>
                </a:solidFill>
              </a:rPr>
              <a:t>d</a:t>
            </a:r>
            <a:r>
              <a:rPr lang="en-US" altLang="ru-RU" sz="1800">
                <a:solidFill>
                  <a:prstClr val="white"/>
                </a:solidFill>
              </a:rPr>
              <a:t> and string scale M</a:t>
            </a:r>
            <a:r>
              <a:rPr lang="en-US" altLang="ru-RU" sz="1800" baseline="-25000">
                <a:solidFill>
                  <a:prstClr val="white"/>
                </a:solidFill>
              </a:rPr>
              <a:t>s</a:t>
            </a:r>
            <a:r>
              <a:rPr lang="en-US" altLang="ru-RU" sz="1800">
                <a:solidFill>
                  <a:prstClr val="white"/>
                </a:solidFill>
              </a:rPr>
              <a:t>)</a:t>
            </a:r>
            <a:r>
              <a:rPr lang="en-US" altLang="ru-RU" sz="1800" b="1">
                <a:solidFill>
                  <a:srgbClr val="FFFF00"/>
                </a:solidFill>
              </a:rPr>
              <a:t> </a:t>
            </a:r>
          </a:p>
          <a:p>
            <a:pPr algn="l" eaLnBrk="1" hangingPunct="1"/>
            <a:endParaRPr lang="en-US" altLang="ru-RU" sz="1800" b="1">
              <a:solidFill>
                <a:srgbClr val="FFFF00"/>
              </a:solidFill>
            </a:endParaRPr>
          </a:p>
          <a:p>
            <a:pPr algn="l" eaLnBrk="1" hangingPunct="1"/>
            <a:r>
              <a:rPr lang="en-US" altLang="ru-RU" sz="1800" b="1">
                <a:solidFill>
                  <a:srgbClr val="FFFF00"/>
                </a:solidFill>
              </a:rPr>
              <a:t>                          M</a:t>
            </a:r>
            <a:r>
              <a:rPr lang="en-US" altLang="ru-RU" sz="1800" b="1" baseline="-25000">
                <a:solidFill>
                  <a:srgbClr val="FFFF00"/>
                </a:solidFill>
              </a:rPr>
              <a:t>min</a:t>
            </a:r>
            <a:r>
              <a:rPr lang="en-US" altLang="ru-RU" sz="1800" b="1">
                <a:solidFill>
                  <a:srgbClr val="FFFF00"/>
                </a:solidFill>
              </a:rPr>
              <a:t> is excluded from 5.5 to 5.7 TeV at 95 % CL. </a:t>
            </a:r>
            <a:endParaRPr lang="ru-RU" altLang="ru-RU" sz="1800" b="1">
              <a:solidFill>
                <a:srgbClr val="FFFF00"/>
              </a:solidFill>
            </a:endParaRP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5634038" y="1628775"/>
            <a:ext cx="33385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ru-RU" sz="1800" b="1">
              <a:solidFill>
                <a:srgbClr val="FF0000"/>
              </a:solidFill>
            </a:endParaRPr>
          </a:p>
          <a:p>
            <a:pPr eaLnBrk="1" hangingPunct="1"/>
            <a:r>
              <a:rPr lang="en-US" altLang="ru-RU" sz="2000" b="1">
                <a:solidFill>
                  <a:prstClr val="white"/>
                </a:solidFill>
              </a:rPr>
              <a:t>String Ball Exclusion Plot</a:t>
            </a:r>
            <a:endParaRPr lang="ru-RU" altLang="ru-RU" sz="1800" i="1" baseline="30000">
              <a:solidFill>
                <a:prstClr val="white"/>
              </a:solidFill>
            </a:endParaRPr>
          </a:p>
          <a:p>
            <a:pPr eaLnBrk="1" hangingPunct="1"/>
            <a:endParaRPr lang="ru-RU" altLang="ru-RU" sz="1800" b="1">
              <a:solidFill>
                <a:srgbClr val="FF0000"/>
              </a:solidFill>
            </a:endParaRPr>
          </a:p>
        </p:txBody>
      </p:sp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6170613" y="2505075"/>
            <a:ext cx="236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altLang="ru-RU" sz="1800" b="1">
                <a:solidFill>
                  <a:prstClr val="white"/>
                </a:solidFill>
              </a:rPr>
              <a:t>The CMS analysis </a:t>
            </a:r>
          </a:p>
          <a:p>
            <a:pPr algn="l" eaLnBrk="1" hangingPunct="1"/>
            <a:r>
              <a:rPr lang="en-US" altLang="ru-RU" sz="1800" b="1">
                <a:solidFill>
                  <a:prstClr val="white"/>
                </a:solidFill>
              </a:rPr>
              <a:t>2012-2013, 12.1 fb</a:t>
            </a:r>
            <a:r>
              <a:rPr lang="en-US" altLang="ru-RU" sz="1800" b="1" baseline="30000">
                <a:solidFill>
                  <a:prstClr val="white"/>
                </a:solidFill>
              </a:rPr>
              <a:t>-1</a:t>
            </a:r>
            <a:r>
              <a:rPr lang="en-US" altLang="ru-RU" sz="1800" b="1">
                <a:solidFill>
                  <a:prstClr val="white"/>
                </a:solidFill>
              </a:rPr>
              <a:t>:</a:t>
            </a:r>
          </a:p>
          <a:p>
            <a:pPr algn="l" eaLnBrk="1" hangingPunct="1"/>
            <a:endParaRPr lang="ru-RU" altLang="ru-RU" sz="1800" i="1">
              <a:solidFill>
                <a:srgbClr val="00FF00"/>
              </a:solidFill>
            </a:endParaRPr>
          </a:p>
        </p:txBody>
      </p:sp>
      <p:sp>
        <p:nvSpPr>
          <p:cNvPr id="37893" name="TextBox 9"/>
          <p:cNvSpPr txBox="1">
            <a:spLocks noChangeArrowheads="1"/>
          </p:cNvSpPr>
          <p:nvPr/>
        </p:nvSpPr>
        <p:spPr bwMode="auto">
          <a:xfrm>
            <a:off x="6149975" y="3287713"/>
            <a:ext cx="25257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JHEP 07 (2013) 178</a:t>
            </a:r>
          </a:p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arXiv:1303.5338 [hep-ex] </a:t>
            </a:r>
          </a:p>
          <a:p>
            <a:pPr eaLnBrk="1" hangingPunct="1"/>
            <a:endParaRPr lang="en-GB" altLang="ru-RU" sz="1800">
              <a:solidFill>
                <a:prstClr val="white"/>
              </a:solidFill>
            </a:endParaRPr>
          </a:p>
        </p:txBody>
      </p:sp>
      <p:pic>
        <p:nvPicPr>
          <p:cNvPr id="378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5111750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4450"/>
            <a:ext cx="79216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38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7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2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6C6A447-E3E5-4EB5-A253-56A3E7F2699F}" type="slidenum">
              <a:rPr lang="ru-RU" altLang="ru-RU" sz="1200">
                <a:solidFill>
                  <a:srgbClr val="E0D3BA"/>
                </a:solidFill>
              </a:rPr>
              <a:pPr eaLnBrk="1" hangingPunct="1"/>
              <a:t>34</a:t>
            </a:fld>
            <a:endParaRPr lang="ru-RU" altLang="ru-RU" sz="1200">
              <a:solidFill>
                <a:srgbClr val="E0D3BA"/>
              </a:solidFill>
            </a:endParaRPr>
          </a:p>
        </p:txBody>
      </p:sp>
      <p:sp>
        <p:nvSpPr>
          <p:cNvPr id="38914" name="TextBox 9"/>
          <p:cNvSpPr txBox="1">
            <a:spLocks noChangeArrowheads="1"/>
          </p:cNvSpPr>
          <p:nvPr/>
        </p:nvSpPr>
        <p:spPr bwMode="auto">
          <a:xfrm rot="-5400000">
            <a:off x="-890587" y="2862263"/>
            <a:ext cx="38719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JHEP 07 (2013) 178</a:t>
            </a:r>
          </a:p>
          <a:p>
            <a:pPr eaLnBrk="1" hangingPunct="1"/>
            <a:r>
              <a:rPr lang="en-GB" altLang="ru-RU" sz="1600" i="1">
                <a:solidFill>
                  <a:srgbClr val="66FF33"/>
                </a:solidFill>
              </a:rPr>
              <a:t>arXiv:1303.5338 [hep-ex] (21 Mar 2013)</a:t>
            </a:r>
          </a:p>
          <a:p>
            <a:pPr eaLnBrk="1" hangingPunct="1"/>
            <a:endParaRPr lang="en-GB" altLang="ru-RU" sz="1800">
              <a:solidFill>
                <a:prstClr val="white"/>
              </a:solidFill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93763"/>
            <a:ext cx="626427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 txBox="1">
            <a:spLocks/>
          </p:cNvSpPr>
          <p:nvPr/>
        </p:nvSpPr>
        <p:spPr bwMode="auto">
          <a:xfrm>
            <a:off x="1043608" y="332657"/>
            <a:ext cx="7776864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Model independent cross section upper limits </a:t>
            </a:r>
          </a:p>
          <a:p>
            <a:pPr algn="l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 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100"/>
            <a:ext cx="79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44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>
                <a:solidFill>
                  <a:srgbClr val="3333CC"/>
                </a:solidFill>
                <a:latin typeface="Arial" charset="0"/>
              </a:rPr>
              <a:t>CMS Exotica Summary (95% C.L.) </a:t>
            </a:r>
            <a:endParaRPr lang="ru-RU" sz="2800" b="1" i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Rectangle 7"/>
          <p:cNvSpPr>
            <a:spLocks noChangeArrowheads="1"/>
          </p:cNvSpPr>
          <p:nvPr/>
        </p:nvSpPr>
        <p:spPr bwMode="auto">
          <a:xfrm>
            <a:off x="577850" y="6191250"/>
            <a:ext cx="1871663" cy="217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Rectangle 8"/>
          <p:cNvSpPr>
            <a:spLocks noChangeArrowheads="1"/>
          </p:cNvSpPr>
          <p:nvPr/>
        </p:nvSpPr>
        <p:spPr bwMode="auto">
          <a:xfrm>
            <a:off x="3744913" y="6202363"/>
            <a:ext cx="18732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Rectangle 9"/>
          <p:cNvSpPr>
            <a:spLocks noChangeArrowheads="1"/>
          </p:cNvSpPr>
          <p:nvPr/>
        </p:nvSpPr>
        <p:spPr bwMode="auto">
          <a:xfrm>
            <a:off x="8569325" y="6092825"/>
            <a:ext cx="539750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7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8680"/>
            <a:ext cx="881617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Номер слайда 5"/>
          <p:cNvSpPr txBox="1">
            <a:spLocks/>
          </p:cNvSpPr>
          <p:nvPr/>
        </p:nvSpPr>
        <p:spPr bwMode="auto">
          <a:xfrm>
            <a:off x="8748713" y="6597650"/>
            <a:ext cx="3952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D503156-E26F-CC41-92BD-A6AF4A736619}" type="slidenum">
              <a:rPr lang="ru-RU" sz="1200">
                <a:solidFill>
                  <a:schemeClr val="bg2"/>
                </a:solidFill>
              </a:rPr>
              <a:pPr algn="r" eaLnBrk="1" hangingPunct="1"/>
              <a:t>35</a:t>
            </a:fld>
            <a:endParaRPr lang="ru-RU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9350E-BDB5-4E0A-B552-7FF36D07D5DD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36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4" name="Rectangle 18"/>
          <p:cNvSpPr txBox="1">
            <a:spLocks/>
          </p:cNvSpPr>
          <p:nvPr/>
        </p:nvSpPr>
        <p:spPr bwMode="auto">
          <a:xfrm>
            <a:off x="2808312" y="2637730"/>
            <a:ext cx="2915816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Backup Slides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86914-0938-43F7-B3DB-FF345C18F9FB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37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4105" name="Rectangle 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06" name="Rectangle 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10" name="Rectangle 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11" name="Rectangle 8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12" name="Rectangle 9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graphicFrame>
        <p:nvGraphicFramePr>
          <p:cNvPr id="4098" name="Object 11"/>
          <p:cNvGraphicFramePr>
            <a:graphicFrameLocks noChangeAspect="1"/>
          </p:cNvGraphicFramePr>
          <p:nvPr/>
        </p:nvGraphicFramePr>
        <p:xfrm>
          <a:off x="539750" y="1125538"/>
          <a:ext cx="46799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70" name="Формула" r:id="rId3" imgW="2171520" imgH="469800" progId="Equation.3">
                  <p:embed/>
                </p:oleObj>
              </mc:Choice>
              <mc:Fallback>
                <p:oleObj name="Формула" r:id="rId3" imgW="21715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25538"/>
                        <a:ext cx="4679950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12"/>
          <p:cNvGraphicFramePr>
            <a:graphicFrameLocks noChangeAspect="1"/>
          </p:cNvGraphicFramePr>
          <p:nvPr/>
        </p:nvGraphicFramePr>
        <p:xfrm>
          <a:off x="468313" y="5602288"/>
          <a:ext cx="5353050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71" name="Формула" r:id="rId5" imgW="2920680" imgH="507960" progId="Equation.3">
                  <p:embed/>
                </p:oleObj>
              </mc:Choice>
              <mc:Fallback>
                <p:oleObj name="Формула" r:id="rId5" imgW="2920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602288"/>
                        <a:ext cx="5353050" cy="922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4" name="Text Box 13"/>
          <p:cNvSpPr txBox="1">
            <a:spLocks noChangeArrowheads="1"/>
          </p:cNvSpPr>
          <p:nvPr/>
        </p:nvSpPr>
        <p:spPr bwMode="auto">
          <a:xfrm>
            <a:off x="1023938" y="214313"/>
            <a:ext cx="7900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2400" b="1">
                <a:solidFill>
                  <a:srgbClr val="FF0066"/>
                </a:solidFill>
                <a:latin typeface="Comic Sans MS" pitchFamily="66" charset="0"/>
              </a:rPr>
              <a:t>5D </a:t>
            </a:r>
            <a:r>
              <a:rPr lang="ru-RU" altLang="ru-RU" sz="2400" b="1">
                <a:solidFill>
                  <a:srgbClr val="FF0066"/>
                </a:solidFill>
                <a:latin typeface="Comic Sans MS" pitchFamily="66" charset="0"/>
              </a:rPr>
              <a:t>гравитация – одно дополнительное измерение</a:t>
            </a:r>
            <a:r>
              <a:rPr lang="ru-RU" altLang="ru-RU"/>
              <a:t> </a:t>
            </a:r>
          </a:p>
        </p:txBody>
      </p:sp>
      <p:graphicFrame>
        <p:nvGraphicFramePr>
          <p:cNvPr id="4100" name="Object 14"/>
          <p:cNvGraphicFramePr>
            <a:graphicFrameLocks noChangeAspect="1"/>
          </p:cNvGraphicFramePr>
          <p:nvPr/>
        </p:nvGraphicFramePr>
        <p:xfrm>
          <a:off x="2627313" y="4221163"/>
          <a:ext cx="27178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72" name="Формула" r:id="rId7" imgW="1498320" imgH="253800" progId="Equation.3">
                  <p:embed/>
                </p:oleObj>
              </mc:Choice>
              <mc:Fallback>
                <p:oleObj name="Формула" r:id="rId7" imgW="14983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4221163"/>
                        <a:ext cx="27178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15"/>
          <p:cNvGraphicFramePr>
            <a:graphicFrameLocks noChangeAspect="1"/>
          </p:cNvGraphicFramePr>
          <p:nvPr/>
        </p:nvGraphicFramePr>
        <p:xfrm>
          <a:off x="539750" y="2133600"/>
          <a:ext cx="9366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73" name="Формула" r:id="rId9" imgW="482391" imgH="241195" progId="Equation.3">
                  <p:embed/>
                </p:oleObj>
              </mc:Choice>
              <mc:Fallback>
                <p:oleObj name="Формула" r:id="rId9" imgW="482391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133600"/>
                        <a:ext cx="9366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16"/>
          <p:cNvGraphicFramePr>
            <a:graphicFrameLocks noChangeAspect="1"/>
          </p:cNvGraphicFramePr>
          <p:nvPr/>
        </p:nvGraphicFramePr>
        <p:xfrm>
          <a:off x="468313" y="2997200"/>
          <a:ext cx="865187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74" name="Формула" r:id="rId11" imgW="482391" imgH="241195" progId="Equation.3">
                  <p:embed/>
                </p:oleObj>
              </mc:Choice>
              <mc:Fallback>
                <p:oleObj name="Формула" r:id="rId11" imgW="482391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997200"/>
                        <a:ext cx="865187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17"/>
          <p:cNvGraphicFramePr>
            <a:graphicFrameLocks noChangeAspect="1"/>
          </p:cNvGraphicFramePr>
          <p:nvPr/>
        </p:nvGraphicFramePr>
        <p:xfrm>
          <a:off x="468313" y="3716338"/>
          <a:ext cx="8636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75" name="Формула" r:id="rId13" imgW="469696" imgH="253890" progId="Equation.3">
                  <p:embed/>
                </p:oleObj>
              </mc:Choice>
              <mc:Fallback>
                <p:oleObj name="Формула" r:id="rId13" imgW="469696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716338"/>
                        <a:ext cx="8636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5" name="Text Box 18"/>
          <p:cNvSpPr txBox="1">
            <a:spLocks noChangeArrowheads="1"/>
          </p:cNvSpPr>
          <p:nvPr/>
        </p:nvSpPr>
        <p:spPr bwMode="auto">
          <a:xfrm>
            <a:off x="447675" y="717550"/>
            <a:ext cx="5180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latin typeface="Comic Sans MS" pitchFamily="66" charset="0"/>
              </a:rPr>
              <a:t>5</a:t>
            </a:r>
            <a:r>
              <a:rPr lang="en-US" altLang="ru-RU">
                <a:latin typeface="Comic Sans MS" pitchFamily="66" charset="0"/>
              </a:rPr>
              <a:t>D </a:t>
            </a:r>
            <a:r>
              <a:rPr lang="ru-RU" altLang="ru-RU">
                <a:latin typeface="Comic Sans MS" pitchFamily="66" charset="0"/>
              </a:rPr>
              <a:t>действие - только производные от полей</a:t>
            </a:r>
          </a:p>
        </p:txBody>
      </p:sp>
      <p:sp>
        <p:nvSpPr>
          <p:cNvPr id="4116" name="Text Box 19"/>
          <p:cNvSpPr txBox="1">
            <a:spLocks noChangeArrowheads="1"/>
          </p:cNvSpPr>
          <p:nvPr/>
        </p:nvSpPr>
        <p:spPr bwMode="auto">
          <a:xfrm>
            <a:off x="1743075" y="2152650"/>
            <a:ext cx="6099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/>
              <a:t>нулевая мода – безмассовое 4</a:t>
            </a:r>
            <a:r>
              <a:rPr lang="en-US" altLang="ru-RU"/>
              <a:t>D</a:t>
            </a:r>
            <a:r>
              <a:rPr lang="ru-RU" altLang="ru-RU"/>
              <a:t> поле, без потенциала </a:t>
            </a:r>
          </a:p>
          <a:p>
            <a:pPr algn="l" eaLnBrk="1" hangingPunct="1"/>
            <a:r>
              <a:rPr lang="ru-RU" altLang="ru-RU"/>
              <a:t>(в приближении малости флуктуаций)</a:t>
            </a:r>
          </a:p>
        </p:txBody>
      </p:sp>
      <p:sp>
        <p:nvSpPr>
          <p:cNvPr id="4117" name="Text Box 20"/>
          <p:cNvSpPr txBox="1">
            <a:spLocks noChangeArrowheads="1"/>
          </p:cNvSpPr>
          <p:nvPr/>
        </p:nvSpPr>
        <p:spPr bwMode="auto">
          <a:xfrm>
            <a:off x="1816100" y="2997200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/>
              <a:t>массивные КК-поля</a:t>
            </a:r>
          </a:p>
        </p:txBody>
      </p:sp>
      <p:sp>
        <p:nvSpPr>
          <p:cNvPr id="4118" name="Text Box 21"/>
          <p:cNvSpPr txBox="1">
            <a:spLocks noChangeArrowheads="1"/>
          </p:cNvSpPr>
          <p:nvPr/>
        </p:nvSpPr>
        <p:spPr bwMode="auto">
          <a:xfrm>
            <a:off x="1763713" y="3573463"/>
            <a:ext cx="664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/>
              <a:t>безмассовое калибровочное поле, защищенное остаточной </a:t>
            </a:r>
          </a:p>
          <a:p>
            <a:pPr algn="l" eaLnBrk="1" hangingPunct="1"/>
            <a:r>
              <a:rPr lang="ru-RU" altLang="ru-RU"/>
              <a:t>калибровочной симметрией:     </a:t>
            </a:r>
          </a:p>
        </p:txBody>
      </p:sp>
      <p:sp>
        <p:nvSpPr>
          <p:cNvPr id="4119" name="Text Box 22"/>
          <p:cNvSpPr txBox="1">
            <a:spLocks noChangeArrowheads="1"/>
          </p:cNvSpPr>
          <p:nvPr/>
        </p:nvSpPr>
        <p:spPr bwMode="auto">
          <a:xfrm>
            <a:off x="5934075" y="4005263"/>
            <a:ext cx="274161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 sz="1600">
                <a:solidFill>
                  <a:srgbClr val="66FF33"/>
                </a:solidFill>
                <a:latin typeface="Comic Sans MS" pitchFamily="66" charset="0"/>
              </a:rPr>
              <a:t>оригинальная идея </a:t>
            </a:r>
          </a:p>
          <a:p>
            <a:pPr algn="l" eaLnBrk="1" hangingPunct="1"/>
            <a:r>
              <a:rPr lang="ru-RU" altLang="ru-RU" sz="1600">
                <a:solidFill>
                  <a:srgbClr val="66FF33"/>
                </a:solidFill>
                <a:latin typeface="Comic Sans MS" pitchFamily="66" charset="0"/>
              </a:rPr>
              <a:t>Калуцы-Клейна по</a:t>
            </a:r>
          </a:p>
          <a:p>
            <a:pPr algn="l" eaLnBrk="1" hangingPunct="1"/>
            <a:r>
              <a:rPr lang="ru-RU" altLang="ru-RU" sz="1600">
                <a:solidFill>
                  <a:srgbClr val="66FF33"/>
                </a:solidFill>
                <a:latin typeface="Comic Sans MS" pitchFamily="66" charset="0"/>
              </a:rPr>
              <a:t>объединению гравитации</a:t>
            </a:r>
          </a:p>
          <a:p>
            <a:pPr algn="l" eaLnBrk="1" hangingPunct="1"/>
            <a:r>
              <a:rPr lang="ru-RU" altLang="ru-RU" sz="1600">
                <a:solidFill>
                  <a:srgbClr val="66FF33"/>
                </a:solidFill>
                <a:latin typeface="Comic Sans MS" pitchFamily="66" charset="0"/>
              </a:rPr>
              <a:t>и электромагнетизма</a:t>
            </a:r>
          </a:p>
        </p:txBody>
      </p:sp>
      <p:sp>
        <p:nvSpPr>
          <p:cNvPr id="4120" name="AutoShape 23"/>
          <p:cNvSpPr>
            <a:spLocks noChangeArrowheads="1"/>
          </p:cNvSpPr>
          <p:nvPr/>
        </p:nvSpPr>
        <p:spPr bwMode="auto">
          <a:xfrm>
            <a:off x="5467350" y="4292600"/>
            <a:ext cx="400050" cy="360363"/>
          </a:xfrm>
          <a:prstGeom prst="leftArrow">
            <a:avLst>
              <a:gd name="adj1" fmla="val 50000"/>
              <a:gd name="adj2" fmla="val 2775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4121" name="Text Box 24"/>
          <p:cNvSpPr txBox="1">
            <a:spLocks noChangeArrowheads="1"/>
          </p:cNvSpPr>
          <p:nvPr/>
        </p:nvSpPr>
        <p:spPr bwMode="auto">
          <a:xfrm>
            <a:off x="663575" y="5037138"/>
            <a:ext cx="3162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latin typeface="Comic Sans MS" pitchFamily="66" charset="0"/>
              </a:rPr>
              <a:t>Эффективное 4</a:t>
            </a:r>
            <a:r>
              <a:rPr lang="en-US" altLang="ru-RU">
                <a:latin typeface="Comic Sans MS" pitchFamily="66" charset="0"/>
              </a:rPr>
              <a:t>D</a:t>
            </a:r>
            <a:r>
              <a:rPr lang="ru-RU" altLang="ru-RU">
                <a:latin typeface="Comic Sans MS" pitchFamily="66" charset="0"/>
              </a:rPr>
              <a:t> действие</a:t>
            </a:r>
          </a:p>
        </p:txBody>
      </p:sp>
      <p:sp>
        <p:nvSpPr>
          <p:cNvPr id="4122" name="Text Box 25"/>
          <p:cNvSpPr txBox="1">
            <a:spLocks noChangeArrowheads="1"/>
          </p:cNvSpPr>
          <p:nvPr/>
        </p:nvSpPr>
        <p:spPr bwMode="auto">
          <a:xfrm>
            <a:off x="6300788" y="5378450"/>
            <a:ext cx="2914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solidFill>
                  <a:srgbClr val="FF0000"/>
                </a:solidFill>
                <a:latin typeface="Comic Sans MS" pitchFamily="66" charset="0"/>
              </a:rPr>
              <a:t>остаточные симметрии :</a:t>
            </a:r>
          </a:p>
          <a:p>
            <a:pPr algn="l" eaLnBrk="1" hangingPunct="1"/>
            <a:endParaRPr lang="ru-RU" altLang="ru-RU">
              <a:solidFill>
                <a:srgbClr val="FF0000"/>
              </a:solidFill>
              <a:latin typeface="Comic Sans MS" pitchFamily="66" charset="0"/>
            </a:endParaRPr>
          </a:p>
          <a:p>
            <a:pPr algn="l" eaLnBrk="1" hangingPunct="1"/>
            <a:r>
              <a:rPr lang="ru-RU" altLang="ru-RU"/>
              <a:t>4</a:t>
            </a:r>
            <a:r>
              <a:rPr lang="en-US" altLang="ru-RU"/>
              <a:t>D</a:t>
            </a:r>
            <a:r>
              <a:rPr lang="ru-RU" altLang="ru-RU"/>
              <a:t> калибровочная</a:t>
            </a:r>
            <a:r>
              <a:rPr lang="en-US" altLang="ru-RU"/>
              <a:t> </a:t>
            </a:r>
          </a:p>
          <a:p>
            <a:pPr algn="l" eaLnBrk="1" hangingPunct="1"/>
            <a:r>
              <a:rPr lang="en-US" altLang="ru-RU"/>
              <a:t>4D</a:t>
            </a:r>
            <a:r>
              <a:rPr lang="ru-RU" altLang="ru-RU"/>
              <a:t> общекоординатная</a:t>
            </a:r>
          </a:p>
        </p:txBody>
      </p:sp>
    </p:spTree>
    <p:extLst>
      <p:ext uri="{BB962C8B-B14F-4D97-AF65-F5344CB8AC3E}">
        <p14:creationId xmlns:p14="http://schemas.microsoft.com/office/powerpoint/2010/main" val="98561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38375-0181-4394-8659-72B68AC8796C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38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131" name="Text Box 2"/>
          <p:cNvSpPr txBox="1">
            <a:spLocks noChangeArrowheads="1"/>
          </p:cNvSpPr>
          <p:nvPr/>
        </p:nvSpPr>
        <p:spPr bwMode="auto">
          <a:xfrm>
            <a:off x="663575" y="928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32" name="Text Box 3"/>
          <p:cNvSpPr txBox="1">
            <a:spLocks noChangeArrowheads="1"/>
          </p:cNvSpPr>
          <p:nvPr/>
        </p:nvSpPr>
        <p:spPr bwMode="auto">
          <a:xfrm>
            <a:off x="1095375" y="164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33" name="Text Box 4"/>
          <p:cNvSpPr txBox="1">
            <a:spLocks noChangeArrowheads="1"/>
          </p:cNvSpPr>
          <p:nvPr/>
        </p:nvSpPr>
        <p:spPr bwMode="auto">
          <a:xfrm>
            <a:off x="735013" y="2297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34" name="Text Box 5"/>
          <p:cNvSpPr txBox="1">
            <a:spLocks noChangeArrowheads="1"/>
          </p:cNvSpPr>
          <p:nvPr/>
        </p:nvSpPr>
        <p:spPr bwMode="auto">
          <a:xfrm>
            <a:off x="519113" y="2368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35" name="Text Box 6"/>
          <p:cNvSpPr txBox="1">
            <a:spLocks noChangeArrowheads="1"/>
          </p:cNvSpPr>
          <p:nvPr/>
        </p:nvSpPr>
        <p:spPr bwMode="auto">
          <a:xfrm>
            <a:off x="808038" y="30162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36" name="Text Box 7"/>
          <p:cNvSpPr txBox="1">
            <a:spLocks noChangeArrowheads="1"/>
          </p:cNvSpPr>
          <p:nvPr/>
        </p:nvSpPr>
        <p:spPr bwMode="auto">
          <a:xfrm>
            <a:off x="3276600" y="2636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37" name="Text Box 8"/>
          <p:cNvSpPr txBox="1">
            <a:spLocks noChangeArrowheads="1"/>
          </p:cNvSpPr>
          <p:nvPr/>
        </p:nvSpPr>
        <p:spPr bwMode="auto">
          <a:xfrm>
            <a:off x="879475" y="43132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38" name="Text Box 9"/>
          <p:cNvSpPr txBox="1">
            <a:spLocks noChangeArrowheads="1"/>
          </p:cNvSpPr>
          <p:nvPr/>
        </p:nvSpPr>
        <p:spPr bwMode="auto">
          <a:xfrm>
            <a:off x="735013" y="5105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39" name="Text Box 10"/>
          <p:cNvSpPr txBox="1">
            <a:spLocks noChangeArrowheads="1"/>
          </p:cNvSpPr>
          <p:nvPr/>
        </p:nvSpPr>
        <p:spPr bwMode="auto">
          <a:xfrm>
            <a:off x="3255963" y="52482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40" name="Text Box 11"/>
          <p:cNvSpPr txBox="1">
            <a:spLocks noChangeArrowheads="1"/>
          </p:cNvSpPr>
          <p:nvPr/>
        </p:nvSpPr>
        <p:spPr bwMode="auto">
          <a:xfrm>
            <a:off x="2967038" y="54657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41" name="Text Box 12"/>
          <p:cNvSpPr txBox="1">
            <a:spLocks noChangeArrowheads="1"/>
          </p:cNvSpPr>
          <p:nvPr/>
        </p:nvSpPr>
        <p:spPr bwMode="auto">
          <a:xfrm>
            <a:off x="3111500" y="7842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</p:txBody>
      </p:sp>
      <p:sp>
        <p:nvSpPr>
          <p:cNvPr id="5142" name="Text Box 13"/>
          <p:cNvSpPr txBox="1">
            <a:spLocks noChangeArrowheads="1"/>
          </p:cNvSpPr>
          <p:nvPr/>
        </p:nvSpPr>
        <p:spPr bwMode="auto">
          <a:xfrm>
            <a:off x="1395413" y="122238"/>
            <a:ext cx="708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 sz="2400" b="1">
                <a:solidFill>
                  <a:srgbClr val="FF0066"/>
                </a:solidFill>
                <a:latin typeface="Comic Sans MS" pitchFamily="66" charset="0"/>
              </a:rPr>
              <a:t>Результат КК-декомпозиции для 5</a:t>
            </a:r>
            <a:r>
              <a:rPr lang="en-US" altLang="ru-RU" sz="2400" b="1">
                <a:solidFill>
                  <a:srgbClr val="FF0066"/>
                </a:solidFill>
                <a:latin typeface="Comic Sans MS" pitchFamily="66" charset="0"/>
              </a:rPr>
              <a:t>D</a:t>
            </a:r>
            <a:r>
              <a:rPr lang="ru-RU" altLang="ru-RU" sz="2400" b="1">
                <a:solidFill>
                  <a:srgbClr val="FF0066"/>
                </a:solidFill>
                <a:latin typeface="Comic Sans MS" pitchFamily="66" charset="0"/>
              </a:rPr>
              <a:t> метрики</a:t>
            </a:r>
          </a:p>
        </p:txBody>
      </p:sp>
      <p:sp>
        <p:nvSpPr>
          <p:cNvPr id="5143" name="Text Box 14"/>
          <p:cNvSpPr txBox="1">
            <a:spLocks noChangeArrowheads="1"/>
          </p:cNvSpPr>
          <p:nvPr/>
        </p:nvSpPr>
        <p:spPr bwMode="auto">
          <a:xfrm>
            <a:off x="3924300" y="620713"/>
            <a:ext cx="51847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>
                <a:latin typeface="Comic Sans MS" pitchFamily="66" charset="0"/>
              </a:rPr>
              <a:t>h</a:t>
            </a:r>
            <a:r>
              <a:rPr lang="en-US" altLang="ru-RU" baseline="-25000">
                <a:latin typeface="Comic Sans MS" pitchFamily="66" charset="0"/>
              </a:rPr>
              <a:t>AB </a:t>
            </a:r>
            <a:r>
              <a:rPr lang="ru-RU" altLang="ru-RU">
                <a:latin typeface="Comic Sans MS" pitchFamily="66" charset="0"/>
              </a:rPr>
              <a:t>, А,В=1,…5 – многомерное поле. </a:t>
            </a:r>
          </a:p>
          <a:p>
            <a:pPr algn="l" eaLnBrk="1" hangingPunct="1"/>
            <a:r>
              <a:rPr lang="ru-RU" altLang="ru-RU">
                <a:latin typeface="Comic Sans MS" pitchFamily="66" charset="0"/>
              </a:rPr>
              <a:t>После декомпозиции получаем набор полей в эффективном 4</a:t>
            </a:r>
            <a:r>
              <a:rPr lang="en-US" altLang="ru-RU">
                <a:latin typeface="Comic Sans MS" pitchFamily="66" charset="0"/>
              </a:rPr>
              <a:t>D</a:t>
            </a:r>
            <a:r>
              <a:rPr lang="ru-RU" altLang="ru-RU">
                <a:latin typeface="Comic Sans MS" pitchFamily="66" charset="0"/>
              </a:rPr>
              <a:t> действии:</a:t>
            </a:r>
            <a:endParaRPr lang="ru-RU" altLang="ru-RU" baseline="-25000">
              <a:latin typeface="Comic Sans MS" pitchFamily="66" charset="0"/>
            </a:endParaRPr>
          </a:p>
        </p:txBody>
      </p:sp>
      <p:sp>
        <p:nvSpPr>
          <p:cNvPr id="5144" name="Text Box 15"/>
          <p:cNvSpPr txBox="1">
            <a:spLocks noChangeArrowheads="1"/>
          </p:cNvSpPr>
          <p:nvPr/>
        </p:nvSpPr>
        <p:spPr bwMode="auto">
          <a:xfrm>
            <a:off x="3492500" y="1489075"/>
            <a:ext cx="264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solidFill>
                  <a:srgbClr val="66FF33"/>
                </a:solidFill>
                <a:latin typeface="Comic Sans MS" pitchFamily="66" charset="0"/>
              </a:rPr>
              <a:t>4</a:t>
            </a:r>
            <a:r>
              <a:rPr lang="en-US" altLang="ru-RU">
                <a:solidFill>
                  <a:srgbClr val="66FF33"/>
                </a:solidFill>
                <a:latin typeface="Comic Sans MS" pitchFamily="66" charset="0"/>
              </a:rPr>
              <a:t>D</a:t>
            </a:r>
            <a:r>
              <a:rPr lang="ru-RU" altLang="ru-RU">
                <a:solidFill>
                  <a:srgbClr val="66FF33"/>
                </a:solidFill>
                <a:latin typeface="Comic Sans MS" pitchFamily="66" charset="0"/>
              </a:rPr>
              <a:t> тензоры </a:t>
            </a:r>
            <a:endParaRPr lang="en-US" altLang="ru-RU">
              <a:solidFill>
                <a:srgbClr val="66FF33"/>
              </a:solidFill>
              <a:latin typeface="Comic Sans MS" pitchFamily="66" charset="0"/>
            </a:endParaRPr>
          </a:p>
          <a:p>
            <a:pPr algn="l" eaLnBrk="1" hangingPunct="1"/>
            <a:r>
              <a:rPr lang="ru-RU" altLang="ru-RU">
                <a:solidFill>
                  <a:srgbClr val="66FF33"/>
                </a:solidFill>
                <a:latin typeface="Comic Sans MS" pitchFamily="66" charset="0"/>
              </a:rPr>
              <a:t>(массивные КК-моды)</a:t>
            </a:r>
          </a:p>
        </p:txBody>
      </p:sp>
      <p:sp>
        <p:nvSpPr>
          <p:cNvPr id="5145" name="Text Box 16"/>
          <p:cNvSpPr txBox="1">
            <a:spLocks noChangeArrowheads="1"/>
          </p:cNvSpPr>
          <p:nvPr/>
        </p:nvSpPr>
        <p:spPr bwMode="auto">
          <a:xfrm>
            <a:off x="2268538" y="3886200"/>
            <a:ext cx="1863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solidFill>
                  <a:srgbClr val="CC9900"/>
                </a:solidFill>
                <a:latin typeface="Comic Sans MS" pitchFamily="66" charset="0"/>
              </a:rPr>
              <a:t>4</a:t>
            </a:r>
            <a:r>
              <a:rPr lang="en-US" altLang="ru-RU">
                <a:solidFill>
                  <a:srgbClr val="CC9900"/>
                </a:solidFill>
                <a:latin typeface="Comic Sans MS" pitchFamily="66" charset="0"/>
              </a:rPr>
              <a:t>D</a:t>
            </a:r>
            <a:r>
              <a:rPr lang="ru-RU" altLang="ru-RU">
                <a:solidFill>
                  <a:srgbClr val="CC9900"/>
                </a:solidFill>
                <a:latin typeface="Comic Sans MS" pitchFamily="66" charset="0"/>
              </a:rPr>
              <a:t> вектор</a:t>
            </a:r>
          </a:p>
          <a:p>
            <a:pPr algn="l" eaLnBrk="1" hangingPunct="1"/>
            <a:r>
              <a:rPr lang="ru-RU" altLang="ru-RU">
                <a:solidFill>
                  <a:srgbClr val="CC9900"/>
                </a:solidFill>
                <a:latin typeface="Comic Sans MS" pitchFamily="66" charset="0"/>
              </a:rPr>
              <a:t>(калибр. бозон)</a:t>
            </a:r>
          </a:p>
        </p:txBody>
      </p:sp>
      <p:sp>
        <p:nvSpPr>
          <p:cNvPr id="5146" name="Text Box 17"/>
          <p:cNvSpPr txBox="1">
            <a:spLocks noChangeArrowheads="1"/>
          </p:cNvSpPr>
          <p:nvPr/>
        </p:nvSpPr>
        <p:spPr bwMode="auto">
          <a:xfrm>
            <a:off x="107950" y="4076700"/>
            <a:ext cx="1927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solidFill>
                  <a:srgbClr val="FF0066"/>
                </a:solidFill>
                <a:latin typeface="Comic Sans MS" pitchFamily="66" charset="0"/>
              </a:rPr>
              <a:t>гравискаляр</a:t>
            </a:r>
          </a:p>
          <a:p>
            <a:pPr algn="l" eaLnBrk="1" hangingPunct="1"/>
            <a:r>
              <a:rPr lang="ru-RU" altLang="ru-RU">
                <a:solidFill>
                  <a:srgbClr val="FF0066"/>
                </a:solidFill>
                <a:latin typeface="Comic Sans MS" pitchFamily="66" charset="0"/>
              </a:rPr>
              <a:t>(модуль) </a:t>
            </a:r>
          </a:p>
        </p:txBody>
      </p:sp>
      <p:pic>
        <p:nvPicPr>
          <p:cNvPr id="514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317976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076700"/>
            <a:ext cx="280511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2" name="Object 20"/>
          <p:cNvGraphicFramePr>
            <a:graphicFrameLocks noChangeAspect="1"/>
          </p:cNvGraphicFramePr>
          <p:nvPr/>
        </p:nvGraphicFramePr>
        <p:xfrm>
          <a:off x="1466850" y="2770188"/>
          <a:ext cx="54133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52" name="Формула" r:id="rId5" imgW="253800" imgH="241200" progId="Equation.3">
                  <p:embed/>
                </p:oleObj>
              </mc:Choice>
              <mc:Fallback>
                <p:oleObj name="Формула" r:id="rId5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2770188"/>
                        <a:ext cx="541338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21"/>
          <p:cNvGraphicFramePr>
            <a:graphicFrameLocks noChangeAspect="1"/>
          </p:cNvGraphicFramePr>
          <p:nvPr/>
        </p:nvGraphicFramePr>
        <p:xfrm>
          <a:off x="2700338" y="908050"/>
          <a:ext cx="487362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53" name="Формула" r:id="rId7" imgW="228600" imgH="241200" progId="Equation.3">
                  <p:embed/>
                </p:oleObj>
              </mc:Choice>
              <mc:Fallback>
                <p:oleObj name="Формула" r:id="rId7" imgW="228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908050"/>
                        <a:ext cx="487362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2"/>
          <p:cNvGraphicFramePr>
            <a:graphicFrameLocks noChangeAspect="1"/>
          </p:cNvGraphicFramePr>
          <p:nvPr/>
        </p:nvGraphicFramePr>
        <p:xfrm>
          <a:off x="2014538" y="2743200"/>
          <a:ext cx="541337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54" name="Формула" r:id="rId9" imgW="253800" imgH="253800" progId="Equation.3">
                  <p:embed/>
                </p:oleObj>
              </mc:Choice>
              <mc:Fallback>
                <p:oleObj name="Формула" r:id="rId9" imgW="253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2743200"/>
                        <a:ext cx="541337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9" name="Line 23"/>
          <p:cNvSpPr>
            <a:spLocks noChangeShapeType="1"/>
          </p:cNvSpPr>
          <p:nvPr/>
        </p:nvSpPr>
        <p:spPr bwMode="auto">
          <a:xfrm flipH="1">
            <a:off x="2627313" y="1700213"/>
            <a:ext cx="936625" cy="433387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0" name="Line 24"/>
          <p:cNvSpPr>
            <a:spLocks noChangeShapeType="1"/>
          </p:cNvSpPr>
          <p:nvPr/>
        </p:nvSpPr>
        <p:spPr bwMode="auto">
          <a:xfrm flipH="1">
            <a:off x="3059113" y="1700213"/>
            <a:ext cx="504825" cy="433387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1" name="Line 25"/>
          <p:cNvSpPr>
            <a:spLocks noChangeShapeType="1"/>
          </p:cNvSpPr>
          <p:nvPr/>
        </p:nvSpPr>
        <p:spPr bwMode="auto">
          <a:xfrm flipH="1">
            <a:off x="2771775" y="4005263"/>
            <a:ext cx="144463" cy="1444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2" name="Text Box 26"/>
          <p:cNvSpPr txBox="1">
            <a:spLocks noChangeArrowheads="1"/>
          </p:cNvSpPr>
          <p:nvPr/>
        </p:nvSpPr>
        <p:spPr bwMode="auto">
          <a:xfrm>
            <a:off x="3687763" y="3021013"/>
            <a:ext cx="1593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solidFill>
                  <a:srgbClr val="FFFF00"/>
                </a:solidFill>
                <a:latin typeface="Comic Sans MS" pitchFamily="66" charset="0"/>
              </a:rPr>
              <a:t>стандартный</a:t>
            </a:r>
          </a:p>
          <a:p>
            <a:pPr algn="l" eaLnBrk="1" hangingPunct="1"/>
            <a:r>
              <a:rPr lang="ru-RU" altLang="ru-RU">
                <a:solidFill>
                  <a:srgbClr val="FFFF00"/>
                </a:solidFill>
                <a:latin typeface="Comic Sans MS" pitchFamily="66" charset="0"/>
              </a:rPr>
              <a:t>4</a:t>
            </a:r>
            <a:r>
              <a:rPr lang="en-US" altLang="ru-RU">
                <a:solidFill>
                  <a:srgbClr val="FFFF00"/>
                </a:solidFill>
                <a:latin typeface="Comic Sans MS" pitchFamily="66" charset="0"/>
              </a:rPr>
              <a:t>D </a:t>
            </a:r>
            <a:r>
              <a:rPr lang="ru-RU" altLang="ru-RU">
                <a:solidFill>
                  <a:srgbClr val="FFFF00"/>
                </a:solidFill>
                <a:latin typeface="Comic Sans MS" pitchFamily="66" charset="0"/>
              </a:rPr>
              <a:t>гравитон</a:t>
            </a:r>
          </a:p>
        </p:txBody>
      </p:sp>
      <p:sp>
        <p:nvSpPr>
          <p:cNvPr id="5153" name="Line 27"/>
          <p:cNvSpPr>
            <a:spLocks noChangeShapeType="1"/>
          </p:cNvSpPr>
          <p:nvPr/>
        </p:nvSpPr>
        <p:spPr bwMode="auto">
          <a:xfrm flipH="1">
            <a:off x="2987675" y="3284538"/>
            <a:ext cx="6477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4" name="Line 28"/>
          <p:cNvSpPr>
            <a:spLocks noChangeShapeType="1"/>
          </p:cNvSpPr>
          <p:nvPr/>
        </p:nvSpPr>
        <p:spPr bwMode="auto">
          <a:xfrm flipH="1" flipV="1">
            <a:off x="2411413" y="3284538"/>
            <a:ext cx="288925" cy="649287"/>
          </a:xfrm>
          <a:prstGeom prst="line">
            <a:avLst/>
          </a:prstGeom>
          <a:noFill/>
          <a:ln w="9525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5" name="Line 29"/>
          <p:cNvSpPr>
            <a:spLocks noChangeShapeType="1"/>
          </p:cNvSpPr>
          <p:nvPr/>
        </p:nvSpPr>
        <p:spPr bwMode="auto">
          <a:xfrm flipV="1">
            <a:off x="971550" y="3429000"/>
            <a:ext cx="6477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5125" name="Object 30"/>
          <p:cNvGraphicFramePr>
            <a:graphicFrameLocks noChangeAspect="1"/>
          </p:cNvGraphicFramePr>
          <p:nvPr/>
        </p:nvGraphicFramePr>
        <p:xfrm>
          <a:off x="6011863" y="4872038"/>
          <a:ext cx="75565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55" name="Формула" r:id="rId11" imgW="545626" imgH="253780" progId="Equation.3">
                  <p:embed/>
                </p:oleObj>
              </mc:Choice>
              <mc:Fallback>
                <p:oleObj name="Формула" r:id="rId11" imgW="545626" imgH="2537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872038"/>
                        <a:ext cx="755650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31"/>
          <p:cNvGraphicFramePr>
            <a:graphicFrameLocks noChangeAspect="1"/>
          </p:cNvGraphicFramePr>
          <p:nvPr/>
        </p:nvGraphicFramePr>
        <p:xfrm>
          <a:off x="3924300" y="5949950"/>
          <a:ext cx="1223963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56" name="Формула" r:id="rId13" imgW="634725" imgH="279279" progId="Equation.3">
                  <p:embed/>
                </p:oleObj>
              </mc:Choice>
              <mc:Fallback>
                <p:oleObj name="Формула" r:id="rId13" imgW="634725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949950"/>
                        <a:ext cx="1223963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6" name="Text Box 32"/>
          <p:cNvSpPr txBox="1">
            <a:spLocks noChangeArrowheads="1"/>
          </p:cNvSpPr>
          <p:nvPr/>
        </p:nvSpPr>
        <p:spPr bwMode="auto">
          <a:xfrm>
            <a:off x="107950" y="4941888"/>
            <a:ext cx="49307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ru-RU" altLang="ru-RU">
                <a:latin typeface="Comic Sans MS" pitchFamily="66" charset="0"/>
              </a:rPr>
              <a:t>Скаляр вводится как поле без потенциала </a:t>
            </a:r>
          </a:p>
          <a:p>
            <a:pPr algn="l" eaLnBrk="1" hangingPunct="1"/>
            <a:r>
              <a:rPr lang="ru-RU" altLang="ru-RU">
                <a:latin typeface="Comic Sans MS" pitchFamily="66" charset="0"/>
              </a:rPr>
              <a:t>и не зависит от доп. координат (по выбору</a:t>
            </a:r>
          </a:p>
          <a:p>
            <a:pPr algn="l" eaLnBrk="1" hangingPunct="1"/>
            <a:r>
              <a:rPr lang="ru-RU" altLang="ru-RU">
                <a:latin typeface="Comic Sans MS" pitchFamily="66" charset="0"/>
              </a:rPr>
              <a:t>калибровки)</a:t>
            </a:r>
          </a:p>
          <a:p>
            <a:pPr algn="l" eaLnBrk="1" hangingPunct="1"/>
            <a:r>
              <a:rPr lang="ru-RU" altLang="ru-RU">
                <a:latin typeface="Comic Sans MS" pitchFamily="66" charset="0"/>
              </a:rPr>
              <a:t> </a:t>
            </a:r>
          </a:p>
          <a:p>
            <a:pPr algn="l" eaLnBrk="1" hangingPunct="1"/>
            <a:r>
              <a:rPr lang="ru-RU" altLang="ru-RU">
                <a:latin typeface="Comic Sans MS" pitchFamily="66" charset="0"/>
              </a:rPr>
              <a:t>Ненулевое произвольное </a:t>
            </a:r>
          </a:p>
          <a:p>
            <a:pPr algn="l" eaLnBrk="1" hangingPunct="1"/>
            <a:r>
              <a:rPr lang="ru-RU" altLang="ru-RU">
                <a:latin typeface="Comic Sans MS" pitchFamily="66" charset="0"/>
              </a:rPr>
              <a:t>ваккумное среднее</a:t>
            </a:r>
          </a:p>
        </p:txBody>
      </p:sp>
      <p:sp>
        <p:nvSpPr>
          <p:cNvPr id="5157" name="AutoShape 33"/>
          <p:cNvSpPr>
            <a:spLocks noChangeArrowheads="1"/>
          </p:cNvSpPr>
          <p:nvPr/>
        </p:nvSpPr>
        <p:spPr bwMode="auto">
          <a:xfrm>
            <a:off x="3203575" y="6165850"/>
            <a:ext cx="615950" cy="215900"/>
          </a:xfrm>
          <a:prstGeom prst="rightArrow">
            <a:avLst>
              <a:gd name="adj1" fmla="val 50000"/>
              <a:gd name="adj2" fmla="val 7132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5158" name="Line 34"/>
          <p:cNvSpPr>
            <a:spLocks noChangeShapeType="1"/>
          </p:cNvSpPr>
          <p:nvPr/>
        </p:nvSpPr>
        <p:spPr bwMode="auto">
          <a:xfrm>
            <a:off x="684213" y="4724400"/>
            <a:ext cx="215900" cy="2889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59" name="AutoShape 35"/>
          <p:cNvSpPr>
            <a:spLocks noChangeArrowheads="1"/>
          </p:cNvSpPr>
          <p:nvPr/>
        </p:nvSpPr>
        <p:spPr bwMode="auto">
          <a:xfrm>
            <a:off x="1908175" y="5661025"/>
            <a:ext cx="287338" cy="358775"/>
          </a:xfrm>
          <a:prstGeom prst="downArrow">
            <a:avLst>
              <a:gd name="adj1" fmla="val 50000"/>
              <a:gd name="adj2" fmla="val 31215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pic>
        <p:nvPicPr>
          <p:cNvPr id="5160" name="Picture 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916113"/>
            <a:ext cx="26765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7" name="Object 37"/>
          <p:cNvGraphicFramePr>
            <a:graphicFrameLocks noChangeAspect="1"/>
          </p:cNvGraphicFramePr>
          <p:nvPr/>
        </p:nvGraphicFramePr>
        <p:xfrm>
          <a:off x="2411413" y="6415088"/>
          <a:ext cx="66976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57" name="Формула" r:id="rId16" imgW="3924300" imgH="279400" progId="Equation.3">
                  <p:embed/>
                </p:oleObj>
              </mc:Choice>
              <mc:Fallback>
                <p:oleObj name="Формула" r:id="rId16" imgW="3924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6415088"/>
                        <a:ext cx="669766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38"/>
          <p:cNvGraphicFramePr>
            <a:graphicFrameLocks noChangeAspect="1"/>
          </p:cNvGraphicFramePr>
          <p:nvPr/>
        </p:nvGraphicFramePr>
        <p:xfrm>
          <a:off x="4211638" y="3644900"/>
          <a:ext cx="1008062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58" name="Формула" r:id="rId18" imgW="596880" imgH="279360" progId="Equation.3">
                  <p:embed/>
                </p:oleObj>
              </mc:Choice>
              <mc:Fallback>
                <p:oleObj name="Формула" r:id="rId18" imgW="5968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644900"/>
                        <a:ext cx="1008062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39"/>
          <p:cNvGraphicFramePr>
            <a:graphicFrameLocks noChangeAspect="1"/>
          </p:cNvGraphicFramePr>
          <p:nvPr/>
        </p:nvGraphicFramePr>
        <p:xfrm>
          <a:off x="2700338" y="4508500"/>
          <a:ext cx="1008062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59" name="Формула" r:id="rId20" imgW="596880" imgH="279360" progId="Equation.3">
                  <p:embed/>
                </p:oleObj>
              </mc:Choice>
              <mc:Fallback>
                <p:oleObj name="Формула" r:id="rId20" imgW="5968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508500"/>
                        <a:ext cx="1008062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637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476672"/>
            <a:ext cx="7704856" cy="936104"/>
          </a:xfrm>
          <a:ln>
            <a:miter lim="800000"/>
            <a:headEnd/>
            <a:tailEnd/>
          </a:ln>
        </p:spPr>
        <p:txBody>
          <a:bodyPr lIns="91440" rIns="91440" bIns="45720" anchor="ctr">
            <a:normAutofit/>
          </a:bodyPr>
          <a:lstStyle/>
          <a:p>
            <a:pPr algn="ctr" eaLnBrk="1" hangingPunct="1">
              <a:defRPr/>
            </a:pPr>
            <a:r>
              <a:rPr lang="en-GB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RS1 graviton </a:t>
            </a:r>
            <a:r>
              <a:rPr lang="en-GB" sz="240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vs</a:t>
            </a:r>
            <a:r>
              <a:rPr lang="en-GB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Z’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. Extended gauge sector</a:t>
            </a:r>
            <a:endParaRPr lang="ru-RU" sz="24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4A95F-CC42-487E-A5A0-4E5B1FE2AD68}" type="slidenum">
              <a:rPr lang="ru-RU"/>
              <a:pPr>
                <a:defRPr/>
              </a:pPr>
              <a:t>39</a:t>
            </a:fld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581128"/>
            <a:ext cx="4064968" cy="18002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68" y="1484784"/>
            <a:ext cx="4081483" cy="2843084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TextBox 6"/>
          <p:cNvSpPr txBox="1"/>
          <p:nvPr/>
        </p:nvSpPr>
        <p:spPr>
          <a:xfrm>
            <a:off x="134999" y="1412776"/>
            <a:ext cx="4292985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q"/>
            </a:pPr>
            <a:r>
              <a:rPr lang="en-US" sz="2400" baseline="30000" dirty="0">
                <a:solidFill>
                  <a:srgbClr val="FFFF00"/>
                </a:solidFill>
              </a:rPr>
              <a:t>The Left-Right model (LR</a:t>
            </a:r>
            <a:r>
              <a:rPr lang="en-US" sz="2400" baseline="30000" dirty="0" smtClean="0">
                <a:solidFill>
                  <a:srgbClr val="FFFF00"/>
                </a:solidFill>
              </a:rPr>
              <a:t>)</a:t>
            </a:r>
            <a:r>
              <a:rPr lang="en-US" sz="2400" baseline="30000" dirty="0" smtClean="0"/>
              <a:t>,  </a:t>
            </a:r>
          </a:p>
          <a:p>
            <a:pPr algn="l"/>
            <a:endParaRPr lang="en-US" sz="2400" baseline="30000" dirty="0" smtClean="0"/>
          </a:p>
          <a:p>
            <a:pPr algn="l"/>
            <a:r>
              <a:rPr lang="en-US" sz="2400" baseline="30000" dirty="0" smtClean="0"/>
              <a:t>SU</a:t>
            </a:r>
            <a:r>
              <a:rPr lang="en-US" sz="2400" baseline="30000" dirty="0"/>
              <a:t>(2)</a:t>
            </a:r>
            <a:r>
              <a:rPr lang="en-US" sz="2400" baseline="-25000" dirty="0"/>
              <a:t>L </a:t>
            </a:r>
            <a:r>
              <a:rPr lang="en-US" sz="2400" baseline="30000" dirty="0"/>
              <a:t>× SU(2)</a:t>
            </a:r>
            <a:r>
              <a:rPr lang="en-US" sz="2400" baseline="-25000" dirty="0"/>
              <a:t>R </a:t>
            </a:r>
            <a:r>
              <a:rPr lang="en-US" sz="2400" baseline="30000" dirty="0"/>
              <a:t>× U(1)</a:t>
            </a:r>
            <a:r>
              <a:rPr lang="en-US" sz="2400" baseline="-25000" dirty="0"/>
              <a:t>B−</a:t>
            </a:r>
            <a:r>
              <a:rPr lang="en-US" sz="2400" baseline="-25000" dirty="0" smtClean="0"/>
              <a:t>L</a:t>
            </a:r>
            <a:r>
              <a:rPr lang="en-US" sz="2400" dirty="0" smtClean="0"/>
              <a:t>,</a:t>
            </a:r>
            <a:r>
              <a:rPr lang="en-US" sz="2400" baseline="-25000" dirty="0" smtClean="0"/>
              <a:t>  </a:t>
            </a:r>
          </a:p>
          <a:p>
            <a:pPr algn="l">
              <a:lnSpc>
                <a:spcPct val="80000"/>
              </a:lnSpc>
            </a:pPr>
            <a:r>
              <a:rPr lang="en-US" sz="2400" baseline="-25000" dirty="0" smtClean="0"/>
              <a:t>    </a:t>
            </a:r>
          </a:p>
          <a:p>
            <a:pPr algn="l"/>
            <a:r>
              <a:rPr lang="en-US" sz="2400" baseline="30000" dirty="0" err="1" smtClean="0"/>
              <a:t>g</a:t>
            </a:r>
            <a:r>
              <a:rPr lang="en-US" sz="2400" baseline="-25000" dirty="0" err="1" smtClean="0"/>
              <a:t>L</a:t>
            </a:r>
            <a:r>
              <a:rPr lang="en-US" sz="2400" baseline="-25000" dirty="0" smtClean="0"/>
              <a:t> </a:t>
            </a:r>
            <a:r>
              <a:rPr lang="en-US" sz="2400" baseline="30000" dirty="0"/>
              <a:t>= </a:t>
            </a:r>
            <a:r>
              <a:rPr lang="en-US" sz="2400" baseline="30000" dirty="0" err="1"/>
              <a:t>g</a:t>
            </a:r>
            <a:r>
              <a:rPr lang="en-US" sz="2400" baseline="-25000" dirty="0" err="1"/>
              <a:t>R</a:t>
            </a:r>
            <a:r>
              <a:rPr lang="en-US" sz="2400" baseline="-25000" dirty="0"/>
              <a:t> </a:t>
            </a:r>
            <a:r>
              <a:rPr lang="en-US" sz="2400" baseline="30000" dirty="0"/>
              <a:t>= </a:t>
            </a:r>
            <a:r>
              <a:rPr lang="en-US" sz="2400" baseline="30000" dirty="0" smtClean="0"/>
              <a:t>0.64 (like the SM). # EFG = 3.</a:t>
            </a:r>
          </a:p>
          <a:p>
            <a:pPr algn="l"/>
            <a:endParaRPr lang="en-US" sz="2400" baseline="30000" dirty="0"/>
          </a:p>
          <a:p>
            <a:pPr marL="285750" indent="-285750" algn="l">
              <a:buFont typeface="Wingdings" charset="2"/>
              <a:buChar char="q"/>
            </a:pPr>
            <a:r>
              <a:rPr lang="en-US" dirty="0" err="1">
                <a:solidFill>
                  <a:srgbClr val="FFFF00"/>
                </a:solidFill>
              </a:rPr>
              <a:t>Z′</a:t>
            </a:r>
            <a:r>
              <a:rPr lang="en-US" baseline="-25000" dirty="0" err="1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-, </a:t>
            </a:r>
            <a:r>
              <a:rPr lang="en-US" dirty="0" err="1">
                <a:solidFill>
                  <a:srgbClr val="FFFF00"/>
                </a:solidFill>
              </a:rPr>
              <a:t>Z′</a:t>
            </a:r>
            <a:r>
              <a:rPr lang="en-US" baseline="-25000" dirty="0" err="1">
                <a:solidFill>
                  <a:srgbClr val="FFFF00"/>
                </a:solidFill>
              </a:rPr>
              <a:t>η</a:t>
            </a:r>
            <a:r>
              <a:rPr lang="en-US" dirty="0">
                <a:solidFill>
                  <a:srgbClr val="FFFF00"/>
                </a:solidFill>
              </a:rPr>
              <a:t>-, and </a:t>
            </a:r>
            <a:r>
              <a:rPr lang="en-US" dirty="0" err="1">
                <a:solidFill>
                  <a:srgbClr val="FFFF00"/>
                </a:solidFill>
              </a:rPr>
              <a:t>Z′</a:t>
            </a:r>
            <a:r>
              <a:rPr lang="en-US" baseline="-25000" dirty="0" err="1">
                <a:solidFill>
                  <a:srgbClr val="FFFF00"/>
                </a:solidFill>
              </a:rPr>
              <a:t>ψ</a:t>
            </a:r>
            <a:r>
              <a:rPr lang="en-US" dirty="0">
                <a:solidFill>
                  <a:srgbClr val="FFFF00"/>
                </a:solidFill>
              </a:rPr>
              <a:t>-</a:t>
            </a:r>
            <a:r>
              <a:rPr lang="en-US" dirty="0" smtClean="0">
                <a:solidFill>
                  <a:srgbClr val="FFFF00"/>
                </a:solidFill>
              </a:rPr>
              <a:t>models</a:t>
            </a:r>
            <a:r>
              <a:rPr lang="en-US" dirty="0" smtClean="0"/>
              <a:t>,  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/>
              <a:t>GUT </a:t>
            </a:r>
            <a:r>
              <a:rPr lang="en-US" sz="1600" dirty="0"/>
              <a:t>E</a:t>
            </a:r>
            <a:r>
              <a:rPr lang="en-US" sz="1600" baseline="-25000" dirty="0"/>
              <a:t>6</a:t>
            </a:r>
            <a:r>
              <a:rPr lang="en-US" sz="1600" dirty="0"/>
              <a:t> → SO(10) × U(1)</a:t>
            </a:r>
            <a:r>
              <a:rPr lang="en-US" sz="1600" baseline="-25000" dirty="0" err="1"/>
              <a:t>ψ</a:t>
            </a:r>
            <a:r>
              <a:rPr lang="en-US" sz="1600" dirty="0"/>
              <a:t> → </a:t>
            </a:r>
            <a:endParaRPr lang="en-US" sz="1600" dirty="0" smtClean="0"/>
          </a:p>
          <a:p>
            <a:pPr algn="l"/>
            <a:endParaRPr lang="en-US" sz="1600" dirty="0" smtClean="0"/>
          </a:p>
          <a:p>
            <a:pPr algn="l">
              <a:lnSpc>
                <a:spcPct val="50000"/>
              </a:lnSpc>
            </a:pPr>
            <a:r>
              <a:rPr lang="en-US" sz="1600" dirty="0" smtClean="0"/>
              <a:t>SU</a:t>
            </a:r>
            <a:r>
              <a:rPr lang="en-US" sz="1600" dirty="0"/>
              <a:t>(5) × U(1)</a:t>
            </a:r>
            <a:r>
              <a:rPr lang="en-US" sz="1600" baseline="-25000" dirty="0" err="1"/>
              <a:t>χ</a:t>
            </a:r>
            <a:r>
              <a:rPr lang="en-US" sz="1600" dirty="0"/>
              <a:t> × U(1)</a:t>
            </a:r>
            <a:r>
              <a:rPr lang="en-US" sz="1600" baseline="-25000" dirty="0" err="1"/>
              <a:t>ψ</a:t>
            </a:r>
            <a:r>
              <a:rPr lang="en-US" sz="1600" dirty="0"/>
              <a:t> → </a:t>
            </a:r>
            <a:r>
              <a:rPr lang="en-US" dirty="0"/>
              <a:t>SM×U(1)_θ</a:t>
            </a:r>
            <a:r>
              <a:rPr lang="en-US" baseline="-25000" dirty="0"/>
              <a:t>6 </a:t>
            </a:r>
            <a:r>
              <a:rPr lang="en-US" dirty="0"/>
              <a:t>. </a:t>
            </a:r>
          </a:p>
          <a:p>
            <a:pPr algn="l"/>
            <a:endParaRPr lang="en-US" dirty="0" smtClean="0"/>
          </a:p>
          <a:p>
            <a:pPr algn="l">
              <a:lnSpc>
                <a:spcPct val="80000"/>
              </a:lnSpc>
            </a:pPr>
            <a:r>
              <a:rPr lang="en-US" dirty="0" smtClean="0"/>
              <a:t>Z′ = </a:t>
            </a:r>
            <a:r>
              <a:rPr lang="en-US" dirty="0" err="1" smtClean="0"/>
              <a:t>Z′</a:t>
            </a:r>
            <a:r>
              <a:rPr lang="en-US" baseline="-25000" dirty="0" err="1" smtClean="0"/>
              <a:t>χ</a:t>
            </a:r>
            <a:r>
              <a:rPr lang="en-US" dirty="0" smtClean="0"/>
              <a:t> </a:t>
            </a:r>
            <a:r>
              <a:rPr lang="en-US" dirty="0" err="1" smtClean="0"/>
              <a:t>cos</a:t>
            </a:r>
            <a:r>
              <a:rPr lang="en-US" dirty="0" smtClean="0"/>
              <a:t>(θ</a:t>
            </a:r>
            <a:r>
              <a:rPr lang="en-US" baseline="-25000" dirty="0" smtClean="0"/>
              <a:t>E6</a:t>
            </a:r>
            <a:r>
              <a:rPr lang="en-US" dirty="0" smtClean="0"/>
              <a:t> ) + </a:t>
            </a:r>
            <a:r>
              <a:rPr lang="en-US" dirty="0" err="1" smtClean="0"/>
              <a:t>Z′</a:t>
            </a:r>
            <a:r>
              <a:rPr lang="en-US" baseline="-25000" dirty="0" err="1" smtClean="0"/>
              <a:t>ψ</a:t>
            </a:r>
            <a:r>
              <a:rPr lang="en-US" dirty="0" smtClean="0"/>
              <a:t> sin(θ</a:t>
            </a:r>
            <a:r>
              <a:rPr lang="en-US" baseline="-25000" dirty="0" smtClean="0"/>
              <a:t>E6</a:t>
            </a:r>
            <a:r>
              <a:rPr lang="en-US" dirty="0" smtClean="0"/>
              <a:t> ) </a:t>
            </a:r>
          </a:p>
          <a:p>
            <a:pPr algn="l">
              <a:lnSpc>
                <a:spcPct val="80000"/>
              </a:lnSpc>
            </a:pPr>
            <a:endParaRPr lang="en-US" dirty="0"/>
          </a:p>
          <a:p>
            <a:pPr algn="l">
              <a:lnSpc>
                <a:spcPct val="80000"/>
              </a:lnSpc>
            </a:pPr>
            <a:endParaRPr lang="en-US" dirty="0"/>
          </a:p>
          <a:p>
            <a:pPr marL="285750" indent="-285750" algn="l">
              <a:buFont typeface="Wingdings" charset="2"/>
              <a:buChar char="q"/>
            </a:pPr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equential</a:t>
            </a:r>
            <a:r>
              <a:rPr lang="ru-RU" dirty="0" smtClean="0">
                <a:solidFill>
                  <a:srgbClr val="FFFF00"/>
                </a:solidFill>
              </a:rPr>
              <a:t>» </a:t>
            </a:r>
            <a:r>
              <a:rPr lang="en-US" dirty="0" smtClean="0">
                <a:solidFill>
                  <a:srgbClr val="FFFF00"/>
                </a:solidFill>
              </a:rPr>
              <a:t>standard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model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00"/>
                </a:solidFill>
              </a:rPr>
              <a:t>SSM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ru-RU" dirty="0" smtClean="0">
              <a:solidFill>
                <a:srgbClr val="FFFF00"/>
              </a:solidFill>
            </a:endParaRPr>
          </a:p>
          <a:p>
            <a:pPr algn="l"/>
            <a:r>
              <a:rPr lang="en-US" dirty="0" smtClean="0"/>
              <a:t> Z′, W′</a:t>
            </a:r>
            <a:r>
              <a:rPr lang="ru-RU" dirty="0" smtClean="0"/>
              <a:t> </a:t>
            </a:r>
            <a:r>
              <a:rPr lang="en-US" dirty="0" smtClean="0"/>
              <a:t> coupled </a:t>
            </a:r>
            <a:r>
              <a:rPr lang="en-US" dirty="0"/>
              <a:t>only to </a:t>
            </a:r>
            <a:r>
              <a:rPr lang="en-US" dirty="0" smtClean="0"/>
              <a:t>left fermions with couplings </a:t>
            </a:r>
            <a:r>
              <a:rPr lang="en-US" dirty="0"/>
              <a:t>and </a:t>
            </a:r>
            <a:r>
              <a:rPr lang="en-US" dirty="0" smtClean="0"/>
              <a:t>total widths </a:t>
            </a:r>
            <a:r>
              <a:rPr lang="en-US" dirty="0"/>
              <a:t>as </a:t>
            </a:r>
            <a:r>
              <a:rPr lang="en-US" dirty="0" smtClean="0"/>
              <a:t>W, Z  in SM. </a:t>
            </a:r>
            <a:endParaRPr lang="en-US" dirty="0"/>
          </a:p>
          <a:p>
            <a:pPr algn="l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492896"/>
            <a:ext cx="7525295" cy="311606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5006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188640"/>
            <a:ext cx="7632848" cy="936104"/>
          </a:xfrm>
          <a:ln>
            <a:miter lim="800000"/>
            <a:headEnd/>
            <a:tailEnd/>
          </a:ln>
        </p:spPr>
        <p:txBody>
          <a:bodyPr lIns="91440" rIns="91440" bIns="45720" anchor="ctr">
            <a:normAutofit/>
          </a:bodyPr>
          <a:lstStyle/>
          <a:p>
            <a:pPr algn="ctr" eaLnBrk="1" hangingPunct="1">
              <a:defRPr/>
            </a:pPr>
            <a:r>
              <a:rPr lang="en-US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Size of ED</a:t>
            </a:r>
            <a:r>
              <a:rPr lang="en-US" sz="2400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in</a:t>
            </a:r>
            <a:r>
              <a:rPr lang="ru-RU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GB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ADD </a:t>
            </a:r>
            <a:endParaRPr lang="ru-RU" sz="24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4A95F-CC42-487E-A5A0-4E5B1FE2AD68}" type="slidenum">
              <a:rPr lang="ru-RU"/>
              <a:pPr>
                <a:defRPr/>
              </a:pPr>
              <a:t>4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189912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284332"/>
              </p:ext>
            </p:extLst>
          </p:nvPr>
        </p:nvGraphicFramePr>
        <p:xfrm>
          <a:off x="1444286" y="1052736"/>
          <a:ext cx="2695666" cy="2264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89" name="Equation" r:id="rId4" imgW="1485900" imgH="1282700" progId="Equation.3">
                  <p:embed/>
                </p:oleObj>
              </mc:Choice>
              <mc:Fallback>
                <p:oleObj name="Equation" r:id="rId4" imgW="1485900" imgH="1282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4286" y="1052736"/>
                        <a:ext cx="2695666" cy="2264867"/>
                      </a:xfrm>
                      <a:prstGeom prst="rect">
                        <a:avLst/>
                      </a:prstGeom>
                      <a:solidFill>
                        <a:srgbClr val="D8B25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51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>
            <a:fillRect/>
          </a:stretch>
        </p:blipFill>
        <p:spPr>
          <a:xfrm>
            <a:off x="4925888" y="2063452"/>
            <a:ext cx="4038600" cy="45339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4307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17430" r="21306" b="6110"/>
          <a:stretch>
            <a:fillRect/>
          </a:stretch>
        </p:blipFill>
        <p:spPr>
          <a:xfrm>
            <a:off x="34925" y="4151313"/>
            <a:ext cx="3182938" cy="2373312"/>
          </a:xfrm>
          <a:noFill/>
          <a:ln/>
        </p:spPr>
      </p:pic>
      <p:pic>
        <p:nvPicPr>
          <p:cNvPr id="643085" name="Picture 13"/>
          <p:cNvPicPr>
            <a:picLocks noGrp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7213" y="2420938"/>
            <a:ext cx="427037" cy="431800"/>
          </a:xfrm>
          <a:noFill/>
          <a:ln/>
        </p:spPr>
      </p:pic>
      <p:sp>
        <p:nvSpPr>
          <p:cNvPr id="1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52120-5EF5-44D9-80C5-6248FC34CFAD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altLang="ru-RU"/>
              <a:t>Sergei Shmatov, Search for Extra Dimensions..,  ICHEP2006, Moscow, 29 July  2006 </a:t>
            </a:r>
          </a:p>
        </p:txBody>
      </p:sp>
      <p:sp>
        <p:nvSpPr>
          <p:cNvPr id="643076" name="Text Box 4"/>
          <p:cNvSpPr txBox="1">
            <a:spLocks noChangeArrowheads="1"/>
          </p:cNvSpPr>
          <p:nvPr/>
        </p:nvSpPr>
        <p:spPr bwMode="auto">
          <a:xfrm>
            <a:off x="179388" y="660400"/>
            <a:ext cx="88566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Clr>
                <a:srgbClr val="333399"/>
              </a:buClr>
              <a:buSzPct val="65000"/>
              <a:buFont typeface="Wingdings" pitchFamily="2" charset="2"/>
              <a:buNone/>
            </a:pPr>
            <a:r>
              <a:rPr lang="en-US" altLang="ru-RU" sz="2000" dirty="0">
                <a:solidFill>
                  <a:srgbClr val="990000"/>
                </a:solidFill>
              </a:rPr>
              <a:t>Spin-1 States:</a:t>
            </a:r>
            <a:r>
              <a:rPr lang="en-US" altLang="ru-RU" sz="2000" dirty="0"/>
              <a:t> </a:t>
            </a:r>
            <a:r>
              <a:rPr lang="en-US" altLang="ru-RU" sz="2000" b="0" dirty="0"/>
              <a:t>Z</a:t>
            </a:r>
            <a:r>
              <a:rPr lang="en-US" altLang="ru-RU" sz="2000" b="0" dirty="0">
                <a:sym typeface="Symbol" pitchFamily="18" charset="2"/>
              </a:rPr>
              <a:t> from extended gauge models, Z</a:t>
            </a:r>
            <a:r>
              <a:rPr lang="en-US" altLang="ru-RU" sz="2000" b="0" baseline="-25000" dirty="0">
                <a:sym typeface="Symbol" pitchFamily="18" charset="2"/>
              </a:rPr>
              <a:t>KK</a:t>
            </a:r>
          </a:p>
          <a:p>
            <a:pPr algn="l">
              <a:buClr>
                <a:srgbClr val="333399"/>
              </a:buClr>
              <a:buSzPct val="65000"/>
              <a:buFont typeface="Wingdings" pitchFamily="2" charset="2"/>
              <a:buNone/>
            </a:pPr>
            <a:r>
              <a:rPr lang="en-US" altLang="ru-RU" sz="2000" dirty="0">
                <a:solidFill>
                  <a:srgbClr val="990000"/>
                </a:solidFill>
                <a:sym typeface="Symbol" pitchFamily="18" charset="2"/>
              </a:rPr>
              <a:t>Spin-2 States:</a:t>
            </a:r>
            <a:r>
              <a:rPr lang="en-US" altLang="ru-RU" sz="2000" dirty="0">
                <a:sym typeface="Symbol" pitchFamily="18" charset="2"/>
              </a:rPr>
              <a:t> </a:t>
            </a:r>
            <a:r>
              <a:rPr lang="en-US" altLang="ru-RU" sz="2000" b="0" dirty="0">
                <a:sym typeface="Symbol" pitchFamily="18" charset="2"/>
              </a:rPr>
              <a:t>RS1-graviton</a:t>
            </a:r>
            <a:r>
              <a:rPr lang="en-US" altLang="ru-RU" sz="2000" b="0" dirty="0"/>
              <a:t> </a:t>
            </a:r>
          </a:p>
          <a:p>
            <a:pPr algn="l">
              <a:buClr>
                <a:srgbClr val="333399"/>
              </a:buClr>
              <a:buSzPct val="65000"/>
              <a:buFont typeface="Wingdings" pitchFamily="2" charset="2"/>
              <a:buNone/>
            </a:pPr>
            <a:r>
              <a:rPr lang="en-US" altLang="ru-RU" sz="2000" dirty="0">
                <a:solidFill>
                  <a:srgbClr val="990000"/>
                </a:solidFill>
              </a:rPr>
              <a:t>Method</a:t>
            </a:r>
            <a:r>
              <a:rPr lang="en-US" altLang="ru-RU" sz="2000" b="0" dirty="0">
                <a:solidFill>
                  <a:srgbClr val="990000"/>
                </a:solidFill>
              </a:rPr>
              <a:t>:</a:t>
            </a:r>
            <a:r>
              <a:rPr lang="en-US" altLang="ru-RU" sz="2000" b="0" dirty="0"/>
              <a:t> </a:t>
            </a:r>
            <a:r>
              <a:rPr lang="en-US" altLang="ru-RU" sz="2000" b="0" dirty="0" err="1"/>
              <a:t>unbinned</a:t>
            </a:r>
            <a:r>
              <a:rPr lang="en-US" altLang="ru-RU" sz="2000" b="0" dirty="0"/>
              <a:t> likelihood ratio statistics incorporating the angles in of the decay products the Collins-</a:t>
            </a:r>
            <a:r>
              <a:rPr lang="en-US" altLang="ru-RU" sz="2000" b="0" dirty="0" err="1"/>
              <a:t>Soper</a:t>
            </a:r>
            <a:r>
              <a:rPr lang="en-US" altLang="ru-RU" sz="2000" b="0" dirty="0"/>
              <a:t> </a:t>
            </a:r>
            <a:r>
              <a:rPr lang="en-US" altLang="ru-RU" sz="2000" b="0" dirty="0" smtClean="0"/>
              <a:t>fr</a:t>
            </a:r>
            <a:r>
              <a:rPr lang="en-US" altLang="ru-RU" sz="2000" dirty="0"/>
              <a:t>a</a:t>
            </a:r>
            <a:r>
              <a:rPr lang="en-US" altLang="ru-RU" sz="2000" b="0" dirty="0" smtClean="0"/>
              <a:t>me </a:t>
            </a:r>
            <a:r>
              <a:rPr lang="en-US" altLang="ru-RU" sz="1800" b="0" dirty="0">
                <a:solidFill>
                  <a:srgbClr val="990000"/>
                </a:solidFill>
              </a:rPr>
              <a:t>(</a:t>
            </a:r>
            <a:r>
              <a:rPr lang="en-US" altLang="ru-RU" sz="1800" b="0" dirty="0" err="1">
                <a:solidFill>
                  <a:srgbClr val="990000"/>
                </a:solidFill>
              </a:rPr>
              <a:t>R.Cousins</a:t>
            </a:r>
            <a:r>
              <a:rPr lang="en-US" altLang="ru-RU" sz="1800" b="0" dirty="0">
                <a:solidFill>
                  <a:srgbClr val="990000"/>
                </a:solidFill>
              </a:rPr>
              <a:t> et al. JHEP11 (2005) 046)</a:t>
            </a:r>
            <a:r>
              <a:rPr lang="en-US" altLang="ru-RU" sz="1800" b="0" dirty="0"/>
              <a:t>.</a:t>
            </a:r>
            <a:r>
              <a:rPr lang="en-US" altLang="ru-RU" sz="2000" b="0" dirty="0"/>
              <a:t> The </a:t>
            </a:r>
            <a:r>
              <a:rPr lang="en-US" altLang="ru-RU" sz="2000" b="0" dirty="0" err="1"/>
              <a:t>statististical</a:t>
            </a:r>
            <a:r>
              <a:rPr lang="en-US" altLang="ru-RU" sz="2000" b="0" dirty="0"/>
              <a:t> technique has been applied to fully </a:t>
            </a:r>
            <a:r>
              <a:rPr lang="en-US" altLang="ru-RU" sz="2000" b="0" dirty="0" err="1"/>
              <a:t>simu</a:t>
            </a:r>
            <a:r>
              <a:rPr lang="en-US" altLang="ru-RU" sz="2000" b="0" dirty="0"/>
              <a:t>/</a:t>
            </a:r>
            <a:r>
              <a:rPr lang="en-US" altLang="ru-RU" sz="2000" b="0" dirty="0" err="1"/>
              <a:t>reco</a:t>
            </a:r>
            <a:r>
              <a:rPr lang="en-US" altLang="ru-RU" sz="2000" b="0" dirty="0"/>
              <a:t> events.</a:t>
            </a:r>
          </a:p>
        </p:txBody>
      </p:sp>
      <p:sp>
        <p:nvSpPr>
          <p:cNvPr id="643081" name="Rectangle 9"/>
          <p:cNvSpPr>
            <a:spLocks noChangeArrowheads="1"/>
          </p:cNvSpPr>
          <p:nvPr/>
        </p:nvSpPr>
        <p:spPr bwMode="auto">
          <a:xfrm>
            <a:off x="-34925" y="44450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ru-RU" sz="32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Spin-1/Spin-2 Discrimination</a:t>
            </a:r>
            <a:endParaRPr lang="ru-RU" altLang="ru-RU" sz="3200" i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43082" name="Group 10"/>
          <p:cNvGrpSpPr>
            <a:grpSpLocks/>
          </p:cNvGrpSpPr>
          <p:nvPr/>
        </p:nvGrpSpPr>
        <p:grpSpPr bwMode="auto">
          <a:xfrm>
            <a:off x="251793" y="2276475"/>
            <a:ext cx="3240087" cy="1856925"/>
            <a:chOff x="191" y="2347"/>
            <a:chExt cx="2301" cy="1441"/>
          </a:xfrm>
        </p:grpSpPr>
        <p:pic>
          <p:nvPicPr>
            <p:cNvPr id="64308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4" t="39409" r="37500" b="28473"/>
            <a:stretch>
              <a:fillRect/>
            </a:stretch>
          </p:blipFill>
          <p:spPr bwMode="auto">
            <a:xfrm>
              <a:off x="191" y="2683"/>
              <a:ext cx="2301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3084" name="Text Box 12"/>
            <p:cNvSpPr txBox="1">
              <a:spLocks noChangeArrowheads="1"/>
            </p:cNvSpPr>
            <p:nvPr/>
          </p:nvSpPr>
          <p:spPr bwMode="auto">
            <a:xfrm>
              <a:off x="344" y="2347"/>
              <a:ext cx="1665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altLang="ru-RU" sz="2000" b="0" dirty="0" err="1">
                  <a:solidFill>
                    <a:schemeClr val="accent2"/>
                  </a:solidFill>
                  <a:latin typeface="Cooper Black" pitchFamily="18" charset="0"/>
                </a:rPr>
                <a:t>Angular</a:t>
              </a:r>
              <a:r>
                <a:rPr lang="fr-FR" altLang="ru-RU" sz="2000" b="0" dirty="0">
                  <a:solidFill>
                    <a:schemeClr val="accent2"/>
                  </a:solidFill>
                  <a:latin typeface="Cooper Black" pitchFamily="18" charset="0"/>
                </a:rPr>
                <a:t> distributions</a:t>
              </a:r>
            </a:p>
          </p:txBody>
        </p:sp>
      </p:grpSp>
      <p:sp>
        <p:nvSpPr>
          <p:cNvPr id="643089" name="Text Box 17"/>
          <p:cNvSpPr txBox="1">
            <a:spLocks noChangeArrowheads="1"/>
          </p:cNvSpPr>
          <p:nvPr/>
        </p:nvSpPr>
        <p:spPr bwMode="auto">
          <a:xfrm>
            <a:off x="107504" y="6529214"/>
            <a:ext cx="5062538" cy="2841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fr-FR" altLang="ru-RU" sz="1200">
                <a:solidFill>
                  <a:srgbClr val="FF0000"/>
                </a:solidFill>
                <a:latin typeface="Comic Sans MS" pitchFamily="66" charset="0"/>
              </a:rPr>
              <a:t>B.C. Allanach et al, JHEP 09 (2000) 019; ATL-PHYS-2000-029</a:t>
            </a:r>
          </a:p>
        </p:txBody>
      </p:sp>
      <p:sp>
        <p:nvSpPr>
          <p:cNvPr id="643094" name="Rectangle 22"/>
          <p:cNvSpPr>
            <a:spLocks noChangeArrowheads="1"/>
          </p:cNvSpPr>
          <p:nvPr/>
        </p:nvSpPr>
        <p:spPr bwMode="auto">
          <a:xfrm>
            <a:off x="6899275" y="3068638"/>
            <a:ext cx="1704975" cy="6492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/>
            <a:r>
              <a:rPr lang="en-US" altLang="ru-RU" sz="1200" i="1">
                <a:latin typeface="Times New Roman" pitchFamily="18" charset="0"/>
              </a:rPr>
              <a:t>I. Belotelov et al. </a:t>
            </a:r>
          </a:p>
          <a:p>
            <a:pPr algn="l"/>
            <a:r>
              <a:rPr lang="en-US" altLang="ru-RU" sz="1200" i="1">
                <a:latin typeface="Times New Roman" pitchFamily="18" charset="0"/>
              </a:rPr>
              <a:t>CMS NOTE 2006/104</a:t>
            </a:r>
          </a:p>
          <a:p>
            <a:pPr algn="l"/>
            <a:r>
              <a:rPr lang="en-US" altLang="ru-RU" sz="1200" i="1">
                <a:latin typeface="Times New Roman" pitchFamily="18" charset="0"/>
              </a:rPr>
              <a:t>CMS PTDR 2006</a:t>
            </a:r>
          </a:p>
        </p:txBody>
      </p:sp>
      <p:sp>
        <p:nvSpPr>
          <p:cNvPr id="643095" name="Text Box 23"/>
          <p:cNvSpPr txBox="1">
            <a:spLocks noChangeArrowheads="1"/>
          </p:cNvSpPr>
          <p:nvPr/>
        </p:nvSpPr>
        <p:spPr bwMode="auto">
          <a:xfrm>
            <a:off x="4878388" y="2492375"/>
            <a:ext cx="1854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600" b="0">
                <a:solidFill>
                  <a:srgbClr val="FF0000"/>
                </a:solidFill>
              </a:rPr>
              <a:t>Z’ vs RS1-graviton</a:t>
            </a:r>
            <a:endParaRPr lang="ru-RU" altLang="ru-RU" sz="1600" b="0">
              <a:solidFill>
                <a:srgbClr val="FF0000"/>
              </a:solidFill>
            </a:endParaRPr>
          </a:p>
        </p:txBody>
      </p:sp>
      <p:pic>
        <p:nvPicPr>
          <p:cNvPr id="643099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221163"/>
            <a:ext cx="500062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1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-171400"/>
            <a:ext cx="5400600" cy="936104"/>
          </a:xfrm>
          <a:ln>
            <a:miter lim="800000"/>
            <a:headEnd/>
            <a:tailEnd/>
          </a:ln>
        </p:spPr>
        <p:txBody>
          <a:bodyPr lIns="91440" rIns="91440" bIns="45720" anchor="ctr">
            <a:normAutofit/>
          </a:bodyPr>
          <a:lstStyle/>
          <a:p>
            <a:pPr algn="ctr" eaLnBrk="1" hangingPunct="1">
              <a:defRPr/>
            </a:pPr>
            <a:r>
              <a:rPr lang="en-US" sz="2400" b="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DY process in ADD</a:t>
            </a:r>
            <a:endParaRPr lang="ru-RU" sz="24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4A95F-CC42-487E-A5A0-4E5B1FE2AD68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1" y="620688"/>
            <a:ext cx="9130236" cy="43924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11" name="Left-Right Arrow 10"/>
          <p:cNvSpPr/>
          <p:nvPr/>
        </p:nvSpPr>
        <p:spPr>
          <a:xfrm>
            <a:off x="3851920" y="5877272"/>
            <a:ext cx="720080" cy="2880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7544" y="5157192"/>
            <a:ext cx="83489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LO </a:t>
            </a:r>
            <a:r>
              <a:rPr lang="en-US" sz="2000" dirty="0" err="1" smtClean="0"/>
              <a:t>xsec</a:t>
            </a:r>
            <a:endParaRPr lang="en-US" sz="2000" dirty="0" smtClean="0"/>
          </a:p>
          <a:p>
            <a:pPr algn="l"/>
            <a:endParaRPr lang="en-US" sz="2000" dirty="0" smtClean="0"/>
          </a:p>
          <a:p>
            <a:pPr algn="l"/>
            <a:r>
              <a:rPr lang="en-US" dirty="0" smtClean="0">
                <a:solidFill>
                  <a:srgbClr val="66FF33"/>
                </a:solidFill>
              </a:rPr>
              <a:t>      HLZ – (</a:t>
            </a:r>
            <a:r>
              <a:rPr lang="en-US" i="1" dirty="0" smtClean="0">
                <a:solidFill>
                  <a:srgbClr val="66FF33"/>
                </a:solidFill>
              </a:rPr>
              <a:t>M</a:t>
            </a:r>
            <a:r>
              <a:rPr lang="en-US" i="1" baseline="-25000" dirty="0" smtClean="0">
                <a:solidFill>
                  <a:srgbClr val="66FF33"/>
                </a:solidFill>
              </a:rPr>
              <a:t>S</a:t>
            </a:r>
            <a:r>
              <a:rPr lang="en-US" i="1" dirty="0" smtClean="0">
                <a:solidFill>
                  <a:srgbClr val="66FF33"/>
                </a:solidFill>
              </a:rPr>
              <a:t>(</a:t>
            </a:r>
            <a:r>
              <a:rPr lang="en-US" i="1" dirty="0" err="1" smtClean="0">
                <a:solidFill>
                  <a:srgbClr val="66FF33"/>
                </a:solidFill>
              </a:rPr>
              <a:t>ŝ</a:t>
            </a:r>
            <a:r>
              <a:rPr lang="en-US" i="1" dirty="0" smtClean="0">
                <a:solidFill>
                  <a:srgbClr val="66FF33"/>
                </a:solidFill>
              </a:rPr>
              <a:t>)</a:t>
            </a:r>
            <a:r>
              <a:rPr lang="en-US" i="1" baseline="-25000" dirty="0" smtClean="0">
                <a:solidFill>
                  <a:srgbClr val="66FF33"/>
                </a:solidFill>
              </a:rPr>
              <a:t> </a:t>
            </a:r>
            <a:r>
              <a:rPr lang="en-US" i="1" dirty="0" smtClean="0">
                <a:solidFill>
                  <a:srgbClr val="66FF33"/>
                </a:solidFill>
              </a:rPr>
              <a:t>,n)</a:t>
            </a:r>
            <a:r>
              <a:rPr lang="en-US" i="1" baseline="-25000" dirty="0" smtClean="0">
                <a:solidFill>
                  <a:srgbClr val="66FF33"/>
                </a:solidFill>
              </a:rPr>
              <a:t>                                                                                 </a:t>
            </a:r>
            <a:r>
              <a:rPr lang="en-US" dirty="0" smtClean="0">
                <a:solidFill>
                  <a:srgbClr val="66FF33"/>
                </a:solidFill>
              </a:rPr>
              <a:t>GRW</a:t>
            </a:r>
            <a:r>
              <a:rPr lang="en-US" i="1" dirty="0" smtClean="0">
                <a:solidFill>
                  <a:srgbClr val="66FF33"/>
                </a:solidFill>
              </a:rPr>
              <a:t> – </a:t>
            </a:r>
            <a:r>
              <a:rPr lang="en-US" dirty="0" smtClean="0">
                <a:solidFill>
                  <a:srgbClr val="66FF33"/>
                </a:solidFill>
              </a:rPr>
              <a:t>Λ</a:t>
            </a:r>
            <a:r>
              <a:rPr lang="en-US" baseline="-25000" dirty="0" smtClean="0">
                <a:solidFill>
                  <a:srgbClr val="66FF33"/>
                </a:solidFill>
              </a:rPr>
              <a:t>T</a:t>
            </a:r>
            <a:r>
              <a:rPr lang="en-US" dirty="0" smtClean="0">
                <a:solidFill>
                  <a:srgbClr val="66FF33"/>
                </a:solidFill>
              </a:rPr>
              <a:t> </a:t>
            </a:r>
            <a:r>
              <a:rPr lang="en-US" i="1" dirty="0" smtClean="0">
                <a:solidFill>
                  <a:srgbClr val="66FF33"/>
                </a:solidFill>
              </a:rPr>
              <a:t>(n&gt;2)</a:t>
            </a:r>
          </a:p>
          <a:p>
            <a:pPr algn="l"/>
            <a:r>
              <a:rPr lang="en-US" dirty="0"/>
              <a:t>Tao </a:t>
            </a:r>
            <a:r>
              <a:rPr lang="en-US" dirty="0" smtClean="0"/>
              <a:t>Han, </a:t>
            </a:r>
            <a:r>
              <a:rPr lang="en-US" dirty="0"/>
              <a:t>Joseph D. </a:t>
            </a:r>
            <a:r>
              <a:rPr lang="en-US" dirty="0" err="1" smtClean="0"/>
              <a:t>Lykken</a:t>
            </a:r>
            <a:r>
              <a:rPr lang="en-US" dirty="0"/>
              <a:t>,</a:t>
            </a:r>
            <a:r>
              <a:rPr lang="en-US" dirty="0" smtClean="0"/>
              <a:t>                         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/>
              <a:t>F. </a:t>
            </a:r>
            <a:r>
              <a:rPr lang="en-US" dirty="0" err="1"/>
              <a:t>Giudice</a:t>
            </a:r>
            <a:r>
              <a:rPr lang="en-US" dirty="0"/>
              <a:t>, Riccardo </a:t>
            </a:r>
            <a:r>
              <a:rPr lang="en-US" dirty="0" err="1"/>
              <a:t>Rattazzi</a:t>
            </a:r>
            <a:r>
              <a:rPr lang="en-US" dirty="0"/>
              <a:t>,  </a:t>
            </a:r>
            <a:r>
              <a:rPr lang="en-US" dirty="0" smtClean="0"/>
              <a:t>                 </a:t>
            </a:r>
          </a:p>
          <a:p>
            <a:pPr algn="l"/>
            <a:r>
              <a:rPr lang="en-US" dirty="0" err="1" smtClean="0"/>
              <a:t>Ren</a:t>
            </a:r>
            <a:r>
              <a:rPr lang="en-US" dirty="0" err="1"/>
              <a:t>-Jie</a:t>
            </a:r>
            <a:r>
              <a:rPr lang="en-US" dirty="0"/>
              <a:t> Zhang </a:t>
            </a:r>
            <a:r>
              <a:rPr lang="en-US" dirty="0" smtClean="0"/>
              <a:t>                                              James </a:t>
            </a:r>
            <a:r>
              <a:rPr lang="en-US" dirty="0"/>
              <a:t>D. Wells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4984"/>
            <a:ext cx="4320480" cy="26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4343035" cy="26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16632"/>
            <a:ext cx="3168352" cy="57606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7841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400720"/>
            <a:ext cx="7416824" cy="50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40" rIns="91440" bIns="45720" anchor="ctr">
            <a:normAutofit/>
          </a:bodyPr>
          <a:lstStyle/>
          <a:p>
            <a:pPr algn="l" eaLnBrk="1" hangingPunct="1">
              <a:defRPr/>
            </a:pP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Exclusion limits for ADD, 8 </a:t>
            </a:r>
            <a:r>
              <a:rPr lang="en-US" sz="240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TeV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, 2012</a:t>
            </a:r>
            <a:endParaRPr lang="ru-RU" sz="2400" baseline="300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39938" name="Номер слайда 5"/>
          <p:cNvSpPr txBox="1">
            <a:spLocks/>
          </p:cNvSpPr>
          <p:nvPr/>
        </p:nvSpPr>
        <p:spPr bwMode="auto">
          <a:xfrm>
            <a:off x="8748713" y="6597650"/>
            <a:ext cx="3952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26594AC-898F-4561-BD7F-E051F8691898}" type="slidenum">
              <a:rPr lang="ru-RU" sz="1200" b="1">
                <a:solidFill>
                  <a:srgbClr val="775F55"/>
                </a:solidFill>
                <a:ea typeface="ＭＳ Ｐゴシック" pitchFamily="34" charset="-128"/>
              </a:rPr>
              <a:pPr algn="r"/>
              <a:t>6</a:t>
            </a:fld>
            <a:endParaRPr lang="ru-RU" sz="1200" b="1">
              <a:solidFill>
                <a:srgbClr val="775F55"/>
              </a:solidFill>
              <a:ea typeface="ＭＳ Ｐゴシック" pitchFamily="34" charset="-128"/>
            </a:endParaRPr>
          </a:p>
        </p:txBody>
      </p:sp>
      <p:sp>
        <p:nvSpPr>
          <p:cNvPr id="39939" name="Rectangle 12"/>
          <p:cNvSpPr>
            <a:spLocks noChangeArrowheads="1"/>
          </p:cNvSpPr>
          <p:nvPr/>
        </p:nvSpPr>
        <p:spPr bwMode="auto">
          <a:xfrm>
            <a:off x="2134911" y="1556792"/>
            <a:ext cx="16450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  <a:ea typeface="ＭＳ Ｐゴシック" pitchFamily="34" charset="-128"/>
              </a:rPr>
              <a:t>Dimuons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, 20.6 fb</a:t>
            </a:r>
            <a:r>
              <a:rPr lang="en-US" sz="1400" baseline="30000" dirty="0">
                <a:solidFill>
                  <a:prstClr val="white"/>
                </a:solidFill>
                <a:ea typeface="ＭＳ Ｐゴシック" pitchFamily="34" charset="-128"/>
              </a:rPr>
              <a:t>-1</a:t>
            </a:r>
            <a:endParaRPr lang="ru-RU" sz="1400" baseline="30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3994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38100"/>
            <a:ext cx="7921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257866"/>
            <a:ext cx="4609083" cy="448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18"/>
          <p:cNvSpPr txBox="1">
            <a:spLocks noChangeArrowheads="1"/>
          </p:cNvSpPr>
          <p:nvPr/>
        </p:nvSpPr>
        <p:spPr bwMode="auto">
          <a:xfrm>
            <a:off x="107504" y="1897087"/>
            <a:ext cx="20162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solidFill>
                  <a:srgbClr val="66FF33"/>
                </a:solidFill>
                <a:ea typeface="ＭＳ Ｐゴシック" pitchFamily="34" charset="-128"/>
              </a:rPr>
              <a:t>CMS PAS EXO-12-031</a:t>
            </a:r>
            <a:endParaRPr lang="ru-RU" sz="1400" i="1" dirty="0">
              <a:solidFill>
                <a:srgbClr val="66FF33"/>
              </a:solidFill>
              <a:ea typeface="ＭＳ Ｐゴシック" pitchFamily="34" charset="-128"/>
            </a:endParaRPr>
          </a:p>
        </p:txBody>
      </p:sp>
      <p:sp>
        <p:nvSpPr>
          <p:cNvPr id="39944" name="Rectangle 12"/>
          <p:cNvSpPr>
            <a:spLocks noChangeArrowheads="1"/>
          </p:cNvSpPr>
          <p:nvPr/>
        </p:nvSpPr>
        <p:spPr bwMode="auto">
          <a:xfrm>
            <a:off x="2123728" y="1844824"/>
            <a:ext cx="19335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  <a:ea typeface="ＭＳ Ｐゴシック" pitchFamily="34" charset="-128"/>
              </a:rPr>
              <a:t>Dielectrons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, 19,6 fb</a:t>
            </a:r>
            <a:r>
              <a:rPr lang="en-US" sz="1400" baseline="30000" dirty="0">
                <a:solidFill>
                  <a:prstClr val="white"/>
                </a:solidFill>
                <a:ea typeface="ＭＳ Ｐゴシック" pitchFamily="34" charset="-128"/>
              </a:rPr>
              <a:t>-1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  </a:t>
            </a:r>
            <a:endParaRPr lang="ru-RU" sz="14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39945" name="TextBox 5"/>
          <p:cNvSpPr txBox="1">
            <a:spLocks noChangeArrowheads="1"/>
          </p:cNvSpPr>
          <p:nvPr/>
        </p:nvSpPr>
        <p:spPr bwMode="auto">
          <a:xfrm>
            <a:off x="67871" y="980728"/>
            <a:ext cx="3207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prstClr val="white"/>
                </a:solidFill>
                <a:ea typeface="ＭＳ Ｐゴシック" pitchFamily="34" charset="-128"/>
              </a:rPr>
              <a:t>ADD</a:t>
            </a:r>
            <a:r>
              <a:rPr lang="en-US" sz="1600" dirty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  <a:r>
              <a:rPr lang="en-US" sz="1600" dirty="0">
                <a:solidFill>
                  <a:prstClr val="white"/>
                </a:solidFill>
                <a:ea typeface="ＭＳ Ｐゴシック" pitchFamily="34" charset="-128"/>
              </a:rPr>
              <a:t>model</a:t>
            </a:r>
          </a:p>
          <a:p>
            <a:pPr algn="l"/>
            <a:r>
              <a:rPr lang="en-US" sz="1600" dirty="0">
                <a:solidFill>
                  <a:prstClr val="white"/>
                </a:solidFill>
                <a:ea typeface="ＭＳ Ｐゴシック" pitchFamily="34" charset="-128"/>
              </a:rPr>
              <a:t>Virtual G exchange</a:t>
            </a:r>
          </a:p>
        </p:txBody>
      </p:sp>
      <p:sp>
        <p:nvSpPr>
          <p:cNvPr id="9" name="Plus 8"/>
          <p:cNvSpPr/>
          <p:nvPr/>
        </p:nvSpPr>
        <p:spPr>
          <a:xfrm>
            <a:off x="3923928" y="1700808"/>
            <a:ext cx="288032" cy="288032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949" name="TextBox 9"/>
          <p:cNvSpPr txBox="1">
            <a:spLocks noChangeArrowheads="1"/>
          </p:cNvSpPr>
          <p:nvPr/>
        </p:nvSpPr>
        <p:spPr bwMode="auto">
          <a:xfrm>
            <a:off x="2267744" y="1196752"/>
            <a:ext cx="4032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en-US" sz="1600" dirty="0">
                <a:solidFill>
                  <a:prstClr val="white"/>
                </a:solidFill>
                <a:ea typeface="ＭＳ Ｐゴシック" pitchFamily="34" charset="-128"/>
              </a:rPr>
              <a:t>“</a:t>
            </a:r>
            <a:r>
              <a:rPr lang="en-US" sz="1600" dirty="0">
                <a:solidFill>
                  <a:prstClr val="white"/>
                </a:solidFill>
                <a:ea typeface="ＭＳ Ｐゴシック" pitchFamily="34" charset="-128"/>
              </a:rPr>
              <a:t>Direct</a:t>
            </a:r>
            <a:r>
              <a:rPr lang="en-US" altLang="en-US" sz="1600" dirty="0">
                <a:solidFill>
                  <a:prstClr val="white"/>
                </a:solidFill>
                <a:ea typeface="ＭＳ Ｐゴシック" pitchFamily="34" charset="-128"/>
              </a:rPr>
              <a:t>”</a:t>
            </a:r>
            <a:r>
              <a:rPr lang="en-US" sz="1600" dirty="0">
                <a:solidFill>
                  <a:prstClr val="white"/>
                </a:solidFill>
                <a:ea typeface="ＭＳ Ｐゴシック" pitchFamily="34" charset="-128"/>
              </a:rPr>
              <a:t> measurement Λ</a:t>
            </a:r>
            <a:r>
              <a:rPr lang="en-US" sz="1600" baseline="-25000" dirty="0">
                <a:solidFill>
                  <a:prstClr val="white"/>
                </a:solidFill>
                <a:ea typeface="ＭＳ Ｐゴシック" pitchFamily="34" charset="-128"/>
              </a:rPr>
              <a:t>T</a:t>
            </a:r>
            <a:r>
              <a:rPr lang="en-US" sz="1600" dirty="0">
                <a:solidFill>
                  <a:prstClr val="white"/>
                </a:solidFill>
                <a:ea typeface="ＭＳ Ｐゴシック" pitchFamily="34" charset="-128"/>
              </a:rPr>
              <a:t> through </a:t>
            </a:r>
            <a:r>
              <a:rPr lang="en-US" sz="1600" dirty="0" err="1">
                <a:solidFill>
                  <a:prstClr val="white"/>
                </a:solidFill>
                <a:ea typeface="ＭＳ Ｐゴシック" pitchFamily="34" charset="-128"/>
              </a:rPr>
              <a:t>M</a:t>
            </a:r>
            <a:r>
              <a:rPr lang="en-US" sz="1600" baseline="-25000" dirty="0" err="1">
                <a:solidFill>
                  <a:prstClr val="white"/>
                </a:solidFill>
                <a:ea typeface="ＭＳ Ｐゴシック" pitchFamily="34" charset="-128"/>
              </a:rPr>
              <a:t>max</a:t>
            </a:r>
            <a:endParaRPr lang="en-US" sz="1600" baseline="-25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2040" y="1754975"/>
            <a:ext cx="2164216" cy="210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право 15"/>
          <p:cNvSpPr/>
          <p:nvPr/>
        </p:nvSpPr>
        <p:spPr>
          <a:xfrm>
            <a:off x="1979712" y="126876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2726" y="3987061"/>
            <a:ext cx="1833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 dirty="0">
                <a:solidFill>
                  <a:srgbClr val="FFFF00"/>
                </a:solidFill>
                <a:ea typeface="ＭＳ Ｐゴシック" pitchFamily="34" charset="-128"/>
              </a:rPr>
              <a:t>M</a:t>
            </a:r>
            <a:r>
              <a:rPr lang="en-US" sz="1600" i="1" baseline="-25000" dirty="0">
                <a:solidFill>
                  <a:srgbClr val="FFFF00"/>
                </a:solidFill>
                <a:ea typeface="ＭＳ Ｐゴシック" pitchFamily="34" charset="-128"/>
              </a:rPr>
              <a:t>s</a:t>
            </a:r>
            <a:r>
              <a:rPr lang="en-US" sz="1600" baseline="-25000" dirty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  <a:r>
              <a:rPr lang="en-US" sz="1600" dirty="0">
                <a:solidFill>
                  <a:srgbClr val="FFFF00"/>
                </a:solidFill>
                <a:ea typeface="ＭＳ Ｐゴシック" pitchFamily="34" charset="-128"/>
              </a:rPr>
              <a:t> is excluded 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  <a:ea typeface="ＭＳ Ｐゴシック" pitchFamily="34" charset="-128"/>
              </a:rPr>
              <a:t>up to 4940 </a:t>
            </a:r>
            <a:r>
              <a:rPr lang="en-US" sz="1600" dirty="0" err="1">
                <a:solidFill>
                  <a:srgbClr val="FFFF00"/>
                </a:solidFill>
                <a:ea typeface="ＭＳ Ｐゴシック" pitchFamily="34" charset="-128"/>
              </a:rPr>
              <a:t>GeV</a:t>
            </a:r>
            <a:r>
              <a:rPr lang="en-US" sz="1600" dirty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  <a:ea typeface="ＭＳ Ｐゴシック" pitchFamily="34" charset="-128"/>
              </a:rPr>
              <a:t>at 95% C.L. 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  <a:ea typeface="ＭＳ Ｐゴシック" pitchFamily="34" charset="-128"/>
              </a:rPr>
              <a:t>depending on </a:t>
            </a:r>
            <a:r>
              <a:rPr lang="en-US" sz="1600" i="1" dirty="0" err="1">
                <a:solidFill>
                  <a:srgbClr val="FFFF00"/>
                </a:solidFill>
                <a:ea typeface="ＭＳ Ｐゴシック" pitchFamily="34" charset="-128"/>
              </a:rPr>
              <a:t>n</a:t>
            </a:r>
            <a:r>
              <a:rPr lang="en-US" sz="1600" i="1" baseline="-25000" dirty="0" err="1">
                <a:solidFill>
                  <a:srgbClr val="FFFF00"/>
                </a:solidFill>
                <a:ea typeface="ＭＳ Ｐゴシック" pitchFamily="34" charset="-128"/>
              </a:rPr>
              <a:t>ED</a:t>
            </a:r>
            <a:endParaRPr lang="ru-RU" sz="1600" i="1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915816" y="2636912"/>
            <a:ext cx="1512168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07504" y="1556792"/>
            <a:ext cx="20882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solidFill>
                  <a:srgbClr val="66FF33"/>
                </a:solidFill>
                <a:ea typeface="ＭＳ Ｐゴシック" pitchFamily="34" charset="-128"/>
              </a:rPr>
              <a:t>CMS PAS EXO-12-027</a:t>
            </a:r>
            <a:endParaRPr lang="ru-RU" sz="1400" i="1" dirty="0">
              <a:solidFill>
                <a:srgbClr val="66FF33"/>
              </a:solidFill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371" y="2420888"/>
            <a:ext cx="216812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22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9350E-BDB5-4E0A-B552-7FF36D07D5DD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7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4536504" cy="4536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818" y="1916832"/>
            <a:ext cx="4827720" cy="4336008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400720"/>
            <a:ext cx="7416824" cy="50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40" rIns="91440" bIns="45720" anchor="ctr">
            <a:normAutofit/>
          </a:bodyPr>
          <a:lstStyle/>
          <a:p>
            <a:pPr algn="l" eaLnBrk="1" hangingPunct="1">
              <a:defRPr/>
            </a:pP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Exclusion limits for ADD, 8 </a:t>
            </a:r>
            <a:r>
              <a:rPr lang="en-US" sz="2400" dirty="0" err="1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TeV</a:t>
            </a: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, 2012</a:t>
            </a:r>
            <a:endParaRPr lang="ru-RU" sz="2400" baseline="300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5076056" y="1465039"/>
            <a:ext cx="2592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solidFill>
                  <a:srgbClr val="66FF33"/>
                </a:solidFill>
                <a:ea typeface="ＭＳ Ｐゴシック" pitchFamily="34" charset="-128"/>
              </a:rPr>
              <a:t>CMS PAS EXO-12-</a:t>
            </a:r>
            <a:r>
              <a:rPr lang="en-US" sz="1400" i="1" dirty="0" smtClean="0">
                <a:solidFill>
                  <a:srgbClr val="66FF33"/>
                </a:solidFill>
                <a:ea typeface="ＭＳ Ｐゴシック" pitchFamily="34" charset="-128"/>
              </a:rPr>
              <a:t>048</a:t>
            </a:r>
            <a:endParaRPr lang="ru-RU" sz="1400" i="1" dirty="0">
              <a:solidFill>
                <a:srgbClr val="66FF33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97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F24A5-FC81-49A3-B832-23AB40A816EB}" type="slidenum">
              <a:rPr lang="ru-RU">
                <a:solidFill>
                  <a:schemeClr val="tx2">
                    <a:shade val="90000"/>
                  </a:schemeClr>
                </a:solidFill>
              </a:rPr>
              <a:pPr>
                <a:defRPr/>
              </a:pPr>
              <a:t>8</a:t>
            </a:fld>
            <a:endParaRPr lang="ru-RU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8200" name="Text Box 2"/>
          <p:cNvSpPr txBox="1">
            <a:spLocks noChangeArrowheads="1"/>
          </p:cNvSpPr>
          <p:nvPr/>
        </p:nvSpPr>
        <p:spPr bwMode="auto">
          <a:xfrm>
            <a:off x="1042988" y="1158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 sz="2000">
              <a:solidFill>
                <a:srgbClr val="FF0066"/>
              </a:solidFill>
            </a:endParaRPr>
          </a:p>
        </p:txBody>
      </p:sp>
      <p:pic>
        <p:nvPicPr>
          <p:cNvPr id="82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97200"/>
            <a:ext cx="29654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997200"/>
            <a:ext cx="219551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6"/>
          <p:cNvSpPr txBox="1">
            <a:spLocks noChangeArrowheads="1"/>
          </p:cNvSpPr>
          <p:nvPr/>
        </p:nvSpPr>
        <p:spPr bwMode="auto">
          <a:xfrm>
            <a:off x="376238" y="758825"/>
            <a:ext cx="409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/>
              <a:t>A 5D action is a subject for fine-tuning:</a:t>
            </a:r>
            <a:endParaRPr lang="ru-RU" altLang="ru-RU"/>
          </a:p>
        </p:txBody>
      </p:sp>
      <p:sp>
        <p:nvSpPr>
          <p:cNvPr id="8205" name="Text Box 7"/>
          <p:cNvSpPr txBox="1">
            <a:spLocks noChangeArrowheads="1"/>
          </p:cNvSpPr>
          <p:nvPr/>
        </p:nvSpPr>
        <p:spPr bwMode="auto">
          <a:xfrm>
            <a:off x="158750" y="2035175"/>
            <a:ext cx="30924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en-US" altLang="ru-RU"/>
          </a:p>
          <a:p>
            <a:pPr algn="l" eaLnBrk="1" hangingPunct="1"/>
            <a:r>
              <a:rPr lang="en-US" altLang="ru-RU"/>
              <a:t>4D asymptotically flat metric </a:t>
            </a:r>
          </a:p>
          <a:p>
            <a:pPr algn="l" eaLnBrk="1" hangingPunct="1"/>
            <a:endParaRPr lang="en-US" altLang="ru-RU"/>
          </a:p>
          <a:p>
            <a:pPr algn="l" eaLnBrk="1" hangingPunct="1"/>
            <a:endParaRPr lang="en-US" altLang="ru-RU"/>
          </a:p>
          <a:p>
            <a:pPr algn="l" eaLnBrk="1" hangingPunct="1"/>
            <a:r>
              <a:rPr lang="en-US" altLang="ru-RU"/>
              <a:t>can be obtained only putting</a:t>
            </a:r>
            <a:endParaRPr lang="ru-RU" altLang="ru-RU"/>
          </a:p>
        </p:txBody>
      </p:sp>
      <p:pic>
        <p:nvPicPr>
          <p:cNvPr id="820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432175"/>
            <a:ext cx="16256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AutoShape 9"/>
          <p:cNvSpPr>
            <a:spLocks noChangeArrowheads="1"/>
          </p:cNvSpPr>
          <p:nvPr/>
        </p:nvSpPr>
        <p:spPr bwMode="auto">
          <a:xfrm>
            <a:off x="2987675" y="5589588"/>
            <a:ext cx="350838" cy="341312"/>
          </a:xfrm>
          <a:prstGeom prst="leftRightArrow">
            <a:avLst>
              <a:gd name="adj1" fmla="val 50000"/>
              <a:gd name="adj2" fmla="val 2055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8208" name="Text Box 10"/>
          <p:cNvSpPr txBox="1">
            <a:spLocks noChangeArrowheads="1"/>
          </p:cNvSpPr>
          <p:nvPr/>
        </p:nvSpPr>
        <p:spPr bwMode="auto">
          <a:xfrm>
            <a:off x="684213" y="4760913"/>
            <a:ext cx="4868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ru-RU" sz="2000">
                <a:solidFill>
                  <a:srgbClr val="CC9900"/>
                </a:solidFill>
              </a:rPr>
              <a:t>The hierarchy is solved to be exponential!</a:t>
            </a:r>
            <a:endParaRPr lang="ru-RU" altLang="ru-RU" sz="2000">
              <a:solidFill>
                <a:srgbClr val="CC9900"/>
              </a:solidFill>
            </a:endParaRPr>
          </a:p>
        </p:txBody>
      </p:sp>
      <p:graphicFrame>
        <p:nvGraphicFramePr>
          <p:cNvPr id="8194" name="Object 11"/>
          <p:cNvGraphicFramePr>
            <a:graphicFrameLocks noChangeAspect="1"/>
          </p:cNvGraphicFramePr>
          <p:nvPr/>
        </p:nvGraphicFramePr>
        <p:xfrm>
          <a:off x="250825" y="1228725"/>
          <a:ext cx="835342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21" name="Формула" r:id="rId6" imgW="4101840" imgH="444240" progId="Equation.3">
                  <p:embed/>
                </p:oleObj>
              </mc:Choice>
              <mc:Fallback>
                <p:oleObj name="Формула" r:id="rId6" imgW="4101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228725"/>
                        <a:ext cx="8353425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12"/>
          <p:cNvGraphicFramePr>
            <a:graphicFrameLocks noChangeAspect="1"/>
          </p:cNvGraphicFramePr>
          <p:nvPr/>
        </p:nvGraphicFramePr>
        <p:xfrm>
          <a:off x="3492500" y="2279650"/>
          <a:ext cx="331311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22" name="Формула" r:id="rId8" imgW="1676160" imgH="253800" progId="Equation.3">
                  <p:embed/>
                </p:oleObj>
              </mc:Choice>
              <mc:Fallback>
                <p:oleObj name="Формула" r:id="rId8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279650"/>
                        <a:ext cx="331311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13"/>
          <p:cNvGraphicFramePr>
            <a:graphicFrameLocks noChangeAspect="1"/>
          </p:cNvGraphicFramePr>
          <p:nvPr/>
        </p:nvGraphicFramePr>
        <p:xfrm>
          <a:off x="611188" y="3717925"/>
          <a:ext cx="20161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23" name="Формула" r:id="rId10" imgW="1002960" imgH="393480" progId="Equation.3">
                  <p:embed/>
                </p:oleObj>
              </mc:Choice>
              <mc:Fallback>
                <p:oleObj name="Формула" r:id="rId10" imgW="1002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717925"/>
                        <a:ext cx="201612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14"/>
          <p:cNvGraphicFramePr>
            <a:graphicFrameLocks noChangeAspect="1"/>
          </p:cNvGraphicFramePr>
          <p:nvPr/>
        </p:nvGraphicFramePr>
        <p:xfrm>
          <a:off x="468313" y="5373688"/>
          <a:ext cx="21590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24" name="Формула" r:id="rId12" imgW="1206360" imgH="393480" progId="Equation.3">
                  <p:embed/>
                </p:oleObj>
              </mc:Choice>
              <mc:Fallback>
                <p:oleObj name="Формула" r:id="rId12" imgW="1206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373688"/>
                        <a:ext cx="21590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15"/>
          <p:cNvGraphicFramePr>
            <a:graphicFrameLocks noChangeAspect="1"/>
          </p:cNvGraphicFramePr>
          <p:nvPr/>
        </p:nvGraphicFramePr>
        <p:xfrm>
          <a:off x="3924300" y="5589588"/>
          <a:ext cx="17272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25" name="Equation" r:id="rId14" imgW="901440" imgH="241200" progId="Equation.3">
                  <p:embed/>
                </p:oleObj>
              </mc:Choice>
              <mc:Fallback>
                <p:oleObj name="Equation" r:id="rId14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589588"/>
                        <a:ext cx="1727200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539750" y="6229350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600" i="1">
                <a:solidFill>
                  <a:srgbClr val="FF0000"/>
                </a:solidFill>
              </a:rPr>
              <a:t>F.R.: </a:t>
            </a:r>
            <a:r>
              <a:rPr lang="en-US" altLang="ru-RU" sz="1600" i="1"/>
              <a:t>H. Davoudiasl, J.L. Hewett, and T.G. Rizzo, hep-ph/0006041</a:t>
            </a:r>
            <a:endParaRPr lang="ru-RU" altLang="ru-RU" sz="1600" i="1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496887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664" y="332656"/>
            <a:ext cx="6336704" cy="50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40" rIns="91440" bIns="45720" anchor="ctr">
            <a:normAutofit fontScale="90000"/>
          </a:bodyPr>
          <a:lstStyle/>
          <a:p>
            <a:pPr algn="l" eaLnBrk="1" hangingPunct="1">
              <a:defRPr/>
            </a:pPr>
            <a:r>
              <a:rPr lang="en-US" sz="24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Gravity </a:t>
            </a:r>
            <a:r>
              <a:rPr lang="en-US" sz="2400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in a curved bulk space: RS1</a:t>
            </a:r>
            <a:br>
              <a:rPr lang="en-US" sz="2400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</a:br>
            <a:endParaRPr lang="ru-RU" sz="2400" baseline="30000" dirty="0" smtClean="0">
              <a:solidFill>
                <a:srgbClr val="3399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60199" y="2852936"/>
            <a:ext cx="2604289" cy="504056"/>
          </a:xfrm>
          <a:prstGeom prst="rect">
            <a:avLst/>
          </a:prstGeom>
          <a:solidFill>
            <a:srgbClr val="94B6D2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69832" y="3429124"/>
            <a:ext cx="2766664" cy="503932"/>
          </a:xfrm>
          <a:prstGeom prst="rect">
            <a:avLst/>
          </a:prstGeom>
          <a:solidFill>
            <a:srgbClr val="94B6D2"/>
          </a:solidFill>
        </p:spPr>
      </p:pic>
    </p:spTree>
    <p:extLst>
      <p:ext uri="{BB962C8B-B14F-4D97-AF65-F5344CB8AC3E}">
        <p14:creationId xmlns:p14="http://schemas.microsoft.com/office/powerpoint/2010/main" val="211712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2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B18896-3F63-47FC-8B2D-7A6494D4BEED}" type="slidenum">
              <a:rPr lang="ru-RU"/>
              <a:pPr/>
              <a:t>9</a:t>
            </a:fld>
            <a:endParaRPr lang="ru-RU"/>
          </a:p>
        </p:txBody>
      </p:sp>
      <p:sp>
        <p:nvSpPr>
          <p:cNvPr id="6" name="Rectangle 18"/>
          <p:cNvSpPr txBox="1">
            <a:spLocks/>
          </p:cNvSpPr>
          <p:nvPr/>
        </p:nvSpPr>
        <p:spPr bwMode="auto">
          <a:xfrm>
            <a:off x="1907704" y="332657"/>
            <a:ext cx="5544616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RS1 graviton in </a:t>
            </a:r>
            <a:r>
              <a:rPr lang="en-US" sz="2400" b="1" dirty="0" err="1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dilepton</a:t>
            </a: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 spectra   </a:t>
            </a:r>
          </a:p>
          <a:p>
            <a:pPr algn="l">
              <a:defRPr/>
            </a:pPr>
            <a:r>
              <a:rPr lang="en-US" sz="2400" b="1" dirty="0">
                <a:solidFill>
                  <a:srgbClr val="33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+mj-ea"/>
                <a:cs typeface="+mj-cs"/>
              </a:rPr>
              <a:t>    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  </a:t>
            </a:r>
            <a:endParaRPr lang="ru-RU" sz="2400" b="1" dirty="0">
              <a:solidFill>
                <a:srgbClr val="FF0066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38100"/>
            <a:ext cx="7921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08720"/>
            <a:ext cx="6624736" cy="250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55776" y="980728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a typeface="ＭＳ Ｐゴシック" pitchFamily="34" charset="-128"/>
              </a:rPr>
              <a:t>CMS EXO-12-061</a:t>
            </a:r>
            <a:endParaRPr lang="ru-RU" sz="14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8490347" cy="279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04248" y="1528336"/>
            <a:ext cx="188064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ea typeface="ＭＳ Ｐゴシック" pitchFamily="34" charset="-128"/>
              </a:rPr>
              <a:t>Full statistics on </a:t>
            </a:r>
          </a:p>
          <a:p>
            <a:r>
              <a:rPr lang="en-US" sz="1200" dirty="0">
                <a:solidFill>
                  <a:prstClr val="white"/>
                </a:solidFill>
                <a:ea typeface="ＭＳ Ｐゴシック" pitchFamily="34" charset="-128"/>
              </a:rPr>
              <a:t>resonances in </a:t>
            </a:r>
            <a:r>
              <a:rPr lang="en-US" sz="1200" dirty="0" err="1">
                <a:solidFill>
                  <a:prstClr val="white"/>
                </a:solidFill>
                <a:ea typeface="ＭＳ Ｐゴシック" pitchFamily="34" charset="-128"/>
              </a:rPr>
              <a:t>dileptons</a:t>
            </a:r>
            <a:r>
              <a:rPr lang="en-US" sz="1200" dirty="0">
                <a:solidFill>
                  <a:prstClr val="white"/>
                </a:solidFill>
                <a:ea typeface="ＭＳ Ｐゴシック" pitchFamily="34" charset="-128"/>
              </a:rPr>
              <a:t>, </a:t>
            </a:r>
          </a:p>
          <a:p>
            <a:r>
              <a:rPr lang="en-US" sz="1200" dirty="0">
                <a:solidFill>
                  <a:prstClr val="white"/>
                </a:solidFill>
                <a:ea typeface="ＭＳ Ｐゴシック" pitchFamily="34" charset="-128"/>
              </a:rPr>
              <a:t>2012</a:t>
            </a:r>
          </a:p>
          <a:p>
            <a:r>
              <a:rPr lang="en-US" sz="1400" dirty="0">
                <a:solidFill>
                  <a:srgbClr val="92D050"/>
                </a:solidFill>
                <a:ea typeface="ＭＳ Ｐゴシック" pitchFamily="34" charset="-128"/>
              </a:rPr>
              <a:t>the latest result</a:t>
            </a:r>
            <a:r>
              <a:rPr lang="en-US" sz="1400" dirty="0">
                <a:solidFill>
                  <a:prstClr val="white"/>
                </a:solidFill>
                <a:ea typeface="ＭＳ Ｐゴシック" pitchFamily="34" charset="-128"/>
              </a:rPr>
              <a:t> </a:t>
            </a:r>
            <a:endParaRPr lang="ru-RU" sz="14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483768" y="1340768"/>
            <a:ext cx="7920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724128" y="1340768"/>
            <a:ext cx="7920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6588224" y="1484784"/>
            <a:ext cx="504056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2267744" y="3861048"/>
            <a:ext cx="201622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660232" y="4005064"/>
            <a:ext cx="18722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7668344" y="2564904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3042" y="3212976"/>
            <a:ext cx="23134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ea typeface="ＭＳ Ｐゴシック" pitchFamily="34" charset="-128"/>
              </a:rPr>
              <a:t>A paper for RS1 graviton:</a:t>
            </a:r>
          </a:p>
          <a:p>
            <a:r>
              <a:rPr lang="en-US" sz="1400" i="1" dirty="0">
                <a:solidFill>
                  <a:srgbClr val="92D050"/>
                </a:solidFill>
                <a:ea typeface="ＭＳ Ｐゴシック" pitchFamily="34" charset="-128"/>
              </a:rPr>
              <a:t>Phys. </a:t>
            </a:r>
            <a:r>
              <a:rPr lang="en-US" sz="1400" i="1" dirty="0" err="1">
                <a:solidFill>
                  <a:srgbClr val="92D050"/>
                </a:solidFill>
                <a:ea typeface="ＭＳ Ｐゴシック" pitchFamily="34" charset="-128"/>
              </a:rPr>
              <a:t>Lett</a:t>
            </a:r>
            <a:r>
              <a:rPr lang="en-US" sz="1400" i="1" dirty="0">
                <a:solidFill>
                  <a:srgbClr val="92D050"/>
                </a:solidFill>
                <a:ea typeface="ＭＳ Ｐゴシック" pitchFamily="34" charset="-128"/>
              </a:rPr>
              <a:t>. B720 (2013) 63</a:t>
            </a:r>
            <a:endParaRPr lang="ru-RU" sz="1400" i="1" dirty="0">
              <a:solidFill>
                <a:srgbClr val="92D050"/>
              </a:solidFill>
              <a:ea typeface="ＭＳ Ｐゴシック" pitchFamily="34" charset="-128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4139952" y="3645024"/>
            <a:ext cx="2664296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804248" y="3645024"/>
            <a:ext cx="57606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9512" y="3471391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ea typeface="ＭＳ Ｐゴシック" pitchFamily="34" charset="-128"/>
              </a:rPr>
              <a:t>C=0.10 is excluded below 2390 </a:t>
            </a:r>
            <a:r>
              <a:rPr lang="en-US" sz="1200" dirty="0" err="1">
                <a:solidFill>
                  <a:prstClr val="white"/>
                </a:solidFill>
                <a:ea typeface="ＭＳ Ｐゴシック" pitchFamily="34" charset="-128"/>
              </a:rPr>
              <a:t>GeV</a:t>
            </a:r>
            <a:endParaRPr lang="en-US" sz="1200" dirty="0">
              <a:solidFill>
                <a:prstClr val="white"/>
              </a:solidFill>
              <a:ea typeface="ＭＳ Ｐゴシック" pitchFamily="34" charset="-128"/>
            </a:endParaRPr>
          </a:p>
          <a:p>
            <a:r>
              <a:rPr lang="en-US" sz="1200" dirty="0">
                <a:solidFill>
                  <a:prstClr val="white"/>
                </a:solidFill>
                <a:ea typeface="ＭＳ Ｐゴシック" pitchFamily="34" charset="-128"/>
              </a:rPr>
              <a:t>C=0.05 is excluded below 2030 </a:t>
            </a:r>
            <a:r>
              <a:rPr lang="en-US" sz="1200" dirty="0" err="1">
                <a:solidFill>
                  <a:prstClr val="white"/>
                </a:solidFill>
                <a:ea typeface="ＭＳ Ｐゴシック" pitchFamily="34" charset="-128"/>
              </a:rPr>
              <a:t>GeV</a:t>
            </a:r>
            <a:endParaRPr lang="ru-RU" sz="12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636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Пото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29828</TotalTime>
  <Words>2472</Words>
  <Application>Microsoft Macintosh PowerPoint</Application>
  <PresentationFormat>On-screen Show (4:3)</PresentationFormat>
  <Paragraphs>429</Paragraphs>
  <Slides>40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2_Поток</vt:lpstr>
      <vt:lpstr>Оформление по умолчанию</vt:lpstr>
      <vt:lpstr>1_Оформление по умолчанию</vt:lpstr>
      <vt:lpstr>Equation</vt:lpstr>
      <vt:lpstr>Формула</vt:lpstr>
      <vt:lpstr>PowerPoint Presentation</vt:lpstr>
      <vt:lpstr>PowerPoint Presentation</vt:lpstr>
      <vt:lpstr>ADD: flat large extra dimensions </vt:lpstr>
      <vt:lpstr>Size of ED in ADD </vt:lpstr>
      <vt:lpstr>DY process in ADD</vt:lpstr>
      <vt:lpstr>Exclusion limits for ADD, 8 TeV, 2012</vt:lpstr>
      <vt:lpstr>Exclusion limits for ADD, 8 TeV, 2012</vt:lpstr>
      <vt:lpstr>Gravity in a curved bulk space: RS1 </vt:lpstr>
      <vt:lpstr>PowerPoint Presentation</vt:lpstr>
      <vt:lpstr>PowerPoint Presentation</vt:lpstr>
      <vt:lpstr>SBH solutions:  4D vs (4+n)D</vt:lpstr>
      <vt:lpstr>PowerPoint Presentation</vt:lpstr>
      <vt:lpstr>PowerPoint Presentation</vt:lpstr>
      <vt:lpstr>PowerPoint Presentation</vt:lpstr>
      <vt:lpstr>TSM: xsec enhancement</vt:lpstr>
      <vt:lpstr>PowerPoint Presentation</vt:lpstr>
      <vt:lpstr>PowerPoint Presentation</vt:lpstr>
      <vt:lpstr>PowerPoint Presentation</vt:lpstr>
      <vt:lpstr>Entropy, BH decay and Mmin(BH)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state of the SM process vs typical BH decay spectra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CMS Exotica Summary (95% C.L.) </vt:lpstr>
      <vt:lpstr>PowerPoint Presentation</vt:lpstr>
      <vt:lpstr>PowerPoint Presentation</vt:lpstr>
      <vt:lpstr>PowerPoint Presentation</vt:lpstr>
      <vt:lpstr>RS1 graviton vs Z’. Extended gauge sector</vt:lpstr>
      <vt:lpstr>PowerPoint Presentation</vt:lpstr>
    </vt:vector>
  </TitlesOfParts>
  <Company>LPP, 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lkj</dc:title>
  <dc:creator>Shmatov</dc:creator>
  <cp:lastModifiedBy>Maria Savina</cp:lastModifiedBy>
  <cp:revision>1950</cp:revision>
  <dcterms:created xsi:type="dcterms:W3CDTF">2004-11-23T12:28:21Z</dcterms:created>
  <dcterms:modified xsi:type="dcterms:W3CDTF">2014-03-05T03:41:29Z</dcterms:modified>
</cp:coreProperties>
</file>